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2"/>
  </p:notesMasterIdLst>
  <p:sldIdLst>
    <p:sldId id="312" r:id="rId2"/>
    <p:sldId id="359" r:id="rId3"/>
    <p:sldId id="380" r:id="rId4"/>
    <p:sldId id="377" r:id="rId5"/>
    <p:sldId id="385" r:id="rId6"/>
    <p:sldId id="386" r:id="rId7"/>
    <p:sldId id="388" r:id="rId8"/>
    <p:sldId id="390" r:id="rId9"/>
    <p:sldId id="391" r:id="rId10"/>
    <p:sldId id="392" r:id="rId11"/>
    <p:sldId id="393" r:id="rId12"/>
    <p:sldId id="394" r:id="rId13"/>
    <p:sldId id="378" r:id="rId14"/>
    <p:sldId id="321" r:id="rId15"/>
    <p:sldId id="331" r:id="rId16"/>
    <p:sldId id="401" r:id="rId17"/>
    <p:sldId id="409" r:id="rId18"/>
    <p:sldId id="368" r:id="rId19"/>
    <p:sldId id="324" r:id="rId20"/>
    <p:sldId id="413" r:id="rId21"/>
    <p:sldId id="414" r:id="rId22"/>
    <p:sldId id="412" r:id="rId23"/>
    <p:sldId id="425" r:id="rId24"/>
    <p:sldId id="419" r:id="rId25"/>
    <p:sldId id="420" r:id="rId26"/>
    <p:sldId id="421" r:id="rId27"/>
    <p:sldId id="422" r:id="rId28"/>
    <p:sldId id="423" r:id="rId29"/>
    <p:sldId id="404" r:id="rId30"/>
    <p:sldId id="541" r:id="rId31"/>
    <p:sldId id="580" r:id="rId32"/>
    <p:sldId id="590" r:id="rId33"/>
    <p:sldId id="1968" r:id="rId34"/>
    <p:sldId id="492" r:id="rId35"/>
    <p:sldId id="494" r:id="rId36"/>
    <p:sldId id="493" r:id="rId37"/>
    <p:sldId id="410" r:id="rId38"/>
    <p:sldId id="428" r:id="rId39"/>
    <p:sldId id="426" r:id="rId40"/>
    <p:sldId id="415" r:id="rId41"/>
  </p:sldIdLst>
  <p:sldSz cx="9144000" cy="6858000" type="screen4x3"/>
  <p:notesSz cx="6858000" cy="9144000"/>
  <p:defaultTextStyle>
    <a:defPPr>
      <a:defRPr lang="pt-BR"/>
    </a:defPPr>
    <a:lvl1pPr algn="ctr" rtl="0" fontAlgn="base">
      <a:spcBef>
        <a:spcPct val="0"/>
      </a:spcBef>
      <a:spcAft>
        <a:spcPct val="0"/>
      </a:spcAft>
      <a:defRPr sz="2400" kern="1200">
        <a:solidFill>
          <a:schemeClr val="tx1"/>
        </a:solidFill>
        <a:latin typeface="Comic Sans MS" pitchFamily="66" charset="0"/>
        <a:ea typeface="MS Gothic" pitchFamily="49" charset="-128"/>
        <a:cs typeface="+mn-cs"/>
      </a:defRPr>
    </a:lvl1pPr>
    <a:lvl2pPr marL="457200" algn="ctr" rtl="0" fontAlgn="base">
      <a:spcBef>
        <a:spcPct val="0"/>
      </a:spcBef>
      <a:spcAft>
        <a:spcPct val="0"/>
      </a:spcAft>
      <a:defRPr sz="2400" kern="1200">
        <a:solidFill>
          <a:schemeClr val="tx1"/>
        </a:solidFill>
        <a:latin typeface="Comic Sans MS" pitchFamily="66" charset="0"/>
        <a:ea typeface="MS Gothic" pitchFamily="49" charset="-128"/>
        <a:cs typeface="+mn-cs"/>
      </a:defRPr>
    </a:lvl2pPr>
    <a:lvl3pPr marL="914400" algn="ctr" rtl="0" fontAlgn="base">
      <a:spcBef>
        <a:spcPct val="0"/>
      </a:spcBef>
      <a:spcAft>
        <a:spcPct val="0"/>
      </a:spcAft>
      <a:defRPr sz="2400" kern="1200">
        <a:solidFill>
          <a:schemeClr val="tx1"/>
        </a:solidFill>
        <a:latin typeface="Comic Sans MS" pitchFamily="66" charset="0"/>
        <a:ea typeface="MS Gothic" pitchFamily="49" charset="-128"/>
        <a:cs typeface="+mn-cs"/>
      </a:defRPr>
    </a:lvl3pPr>
    <a:lvl4pPr marL="1371600" algn="ctr" rtl="0" fontAlgn="base">
      <a:spcBef>
        <a:spcPct val="0"/>
      </a:spcBef>
      <a:spcAft>
        <a:spcPct val="0"/>
      </a:spcAft>
      <a:defRPr sz="2400" kern="1200">
        <a:solidFill>
          <a:schemeClr val="tx1"/>
        </a:solidFill>
        <a:latin typeface="Comic Sans MS" pitchFamily="66" charset="0"/>
        <a:ea typeface="MS Gothic" pitchFamily="49" charset="-128"/>
        <a:cs typeface="+mn-cs"/>
      </a:defRPr>
    </a:lvl4pPr>
    <a:lvl5pPr marL="1828800" algn="ctr" rtl="0" fontAlgn="base">
      <a:spcBef>
        <a:spcPct val="0"/>
      </a:spcBef>
      <a:spcAft>
        <a:spcPct val="0"/>
      </a:spcAft>
      <a:defRPr sz="2400" kern="1200">
        <a:solidFill>
          <a:schemeClr val="tx1"/>
        </a:solidFill>
        <a:latin typeface="Comic Sans MS" pitchFamily="66" charset="0"/>
        <a:ea typeface="MS Gothic" pitchFamily="49" charset="-128"/>
        <a:cs typeface="+mn-cs"/>
      </a:defRPr>
    </a:lvl5pPr>
    <a:lvl6pPr marL="2286000" algn="l" defTabSz="914400" rtl="0" eaLnBrk="1" latinLnBrk="0" hangingPunct="1">
      <a:defRPr sz="2400" kern="1200">
        <a:solidFill>
          <a:schemeClr val="tx1"/>
        </a:solidFill>
        <a:latin typeface="Comic Sans MS" pitchFamily="66" charset="0"/>
        <a:ea typeface="MS Gothic" pitchFamily="49" charset="-128"/>
        <a:cs typeface="+mn-cs"/>
      </a:defRPr>
    </a:lvl6pPr>
    <a:lvl7pPr marL="2743200" algn="l" defTabSz="914400" rtl="0" eaLnBrk="1" latinLnBrk="0" hangingPunct="1">
      <a:defRPr sz="2400" kern="1200">
        <a:solidFill>
          <a:schemeClr val="tx1"/>
        </a:solidFill>
        <a:latin typeface="Comic Sans MS" pitchFamily="66" charset="0"/>
        <a:ea typeface="MS Gothic" pitchFamily="49" charset="-128"/>
        <a:cs typeface="+mn-cs"/>
      </a:defRPr>
    </a:lvl7pPr>
    <a:lvl8pPr marL="3200400" algn="l" defTabSz="914400" rtl="0" eaLnBrk="1" latinLnBrk="0" hangingPunct="1">
      <a:defRPr sz="2400" kern="1200">
        <a:solidFill>
          <a:schemeClr val="tx1"/>
        </a:solidFill>
        <a:latin typeface="Comic Sans MS" pitchFamily="66" charset="0"/>
        <a:ea typeface="MS Gothic" pitchFamily="49" charset="-128"/>
        <a:cs typeface="+mn-cs"/>
      </a:defRPr>
    </a:lvl8pPr>
    <a:lvl9pPr marL="3657600" algn="l" defTabSz="914400" rtl="0" eaLnBrk="1" latinLnBrk="0" hangingPunct="1">
      <a:defRPr sz="2400" kern="1200">
        <a:solidFill>
          <a:schemeClr val="tx1"/>
        </a:solidFill>
        <a:latin typeface="Comic Sans MS" pitchFamily="66" charset="0"/>
        <a:ea typeface="MS Gothic" pitchFamily="49"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p:normalViewPr>
  <p:slideViewPr>
    <p:cSldViewPr>
      <p:cViewPr varScale="1">
        <p:scale>
          <a:sx n="105" d="100"/>
          <a:sy n="105" d="100"/>
        </p:scale>
        <p:origin x="171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6C91F8-3A77-4ECE-923F-6EA3C7FD0347}" type="datetimeFigureOut">
              <a:rPr lang="pt-BR" smtClean="0"/>
              <a:pPr/>
              <a:t>01/08/2018</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582B5-652F-4A69-BE92-185F974B5EF3}" type="slidenum">
              <a:rPr lang="pt-BR" smtClean="0"/>
              <a:pPr/>
              <a:t>‹nº›</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a:ln>
            <a:miter lim="800000"/>
            <a:headEnd/>
            <a:tailEnd/>
          </a:ln>
        </p:spPr>
        <p:txBody>
          <a:bodyPr/>
          <a:lstStyle/>
          <a:p>
            <a:fld id="{AF2E7F61-A136-4267-9504-4435D8049293}" type="slidenum">
              <a:rPr lang="pt-PT" altLang="en-US" smtClean="0"/>
              <a:pPr/>
              <a:t>23</a:t>
            </a:fld>
            <a:endParaRPr lang="pt-PT" altLang="en-US"/>
          </a:p>
        </p:txBody>
      </p:sp>
      <p:sp>
        <p:nvSpPr>
          <p:cNvPr id="45059" name="Rectangle 2"/>
          <p:cNvSpPr>
            <a:spLocks noGrp="1" noRot="1" noChangeAspect="1" noChangeArrowheads="1" noTextEdit="1"/>
          </p:cNvSpPr>
          <p:nvPr>
            <p:ph type="sldImg"/>
          </p:nvPr>
        </p:nvSpPr>
        <p:spPr>
          <a:xfrm>
            <a:off x="1144588" y="685800"/>
            <a:ext cx="4568825" cy="3427413"/>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CA"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31"/>
          <p:cNvSpPr>
            <a:spLocks noGrp="1" noChangeArrowheads="1"/>
          </p:cNvSpPr>
          <p:nvPr>
            <p:ph type="sldNum" sz="quarter" idx="5"/>
          </p:nvPr>
        </p:nvSpPr>
        <p:spPr>
          <a:noFill/>
          <a:ln>
            <a:miter lim="800000"/>
            <a:headEnd/>
            <a:tailEnd/>
          </a:ln>
        </p:spPr>
        <p:txBody>
          <a:bodyPr/>
          <a:lstStyle/>
          <a:p>
            <a:fld id="{3C49D3ED-AE7E-4658-BF39-1580293C844A}" type="slidenum">
              <a:rPr lang="pt-PT" altLang="en-US" smtClean="0"/>
              <a:pPr/>
              <a:t>24</a:t>
            </a:fld>
            <a:endParaRPr lang="pt-PT" altLang="en-US"/>
          </a:p>
        </p:txBody>
      </p:sp>
      <p:sp>
        <p:nvSpPr>
          <p:cNvPr id="46083" name="Rectangle 2"/>
          <p:cNvSpPr>
            <a:spLocks noGrp="1" noRot="1" noChangeAspect="1" noChangeArrowheads="1" noTextEdit="1"/>
          </p:cNvSpPr>
          <p:nvPr>
            <p:ph type="sldImg"/>
          </p:nvPr>
        </p:nvSpPr>
        <p:spPr>
          <a:xfrm>
            <a:off x="1144588" y="685800"/>
            <a:ext cx="4568825" cy="3427413"/>
          </a:xfrm>
          <a:solidFill>
            <a:srgbClr val="FFFFFF"/>
          </a:solidFill>
          <a:ln/>
        </p:spPr>
      </p:sp>
      <p:sp>
        <p:nvSpPr>
          <p:cNvPr id="46084"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CA" altLang="en-US"/>
          </a:p>
        </p:txBody>
      </p:sp>
    </p:spTree>
    <p:extLst>
      <p:ext uri="{BB962C8B-B14F-4D97-AF65-F5344CB8AC3E}">
        <p14:creationId xmlns:p14="http://schemas.microsoft.com/office/powerpoint/2010/main" val="316935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1371600" y="1143000"/>
            <a:ext cx="4114800" cy="30861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4F31B306-F977-45B5-871A-EA4858DDFD22}" type="slidenum">
              <a:rPr lang="en-US" smtClean="0"/>
              <a:pPr>
                <a:defRPr/>
              </a:pPr>
              <a:t>36</a:t>
            </a:fld>
            <a:endParaRPr lang="en-US" dirty="0"/>
          </a:p>
        </p:txBody>
      </p:sp>
    </p:spTree>
    <p:extLst>
      <p:ext uri="{BB962C8B-B14F-4D97-AF65-F5344CB8AC3E}">
        <p14:creationId xmlns:p14="http://schemas.microsoft.com/office/powerpoint/2010/main" val="3215655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3" name="Line 2"/>
          <p:cNvSpPr>
            <a:spLocks noChangeShapeType="1"/>
          </p:cNvSpPr>
          <p:nvPr userDrawn="1"/>
        </p:nvSpPr>
        <p:spPr bwMode="auto">
          <a:xfrm>
            <a:off x="0" y="476250"/>
            <a:ext cx="9144000" cy="1588"/>
          </a:xfrm>
          <a:prstGeom prst="line">
            <a:avLst/>
          </a:prstGeom>
          <a:noFill/>
          <a:ln w="57240" cmpd="thinThick">
            <a:solidFill>
              <a:srgbClr val="339933"/>
            </a:solidFill>
            <a:miter lim="800000"/>
            <a:headEnd/>
            <a:tailEnd/>
          </a:ln>
        </p:spPr>
        <p:txBody>
          <a:bodyPr/>
          <a:lstStyle/>
          <a:p>
            <a:pPr>
              <a:defRPr/>
            </a:pPr>
            <a:endParaRPr lang="pt-BR"/>
          </a:p>
        </p:txBody>
      </p:sp>
      <p:sp>
        <p:nvSpPr>
          <p:cNvPr id="2" name="Título 1"/>
          <p:cNvSpPr>
            <a:spLocks noGrp="1"/>
          </p:cNvSpPr>
          <p:nvPr>
            <p:ph type="title"/>
          </p:nvPr>
        </p:nvSpPr>
        <p:spPr>
          <a:xfrm>
            <a:off x="0" y="0"/>
            <a:ext cx="9144000" cy="468000"/>
          </a:xfrm>
          <a:prstGeom prst="rect">
            <a:avLst/>
          </a:prstGeom>
        </p:spPr>
        <p:txBody>
          <a:bodyPr/>
          <a:lstStyle>
            <a:lvl1pPr algn="l">
              <a:defRPr sz="2400" b="1">
                <a:solidFill>
                  <a:srgbClr val="339933"/>
                </a:solidFill>
              </a:defRPr>
            </a:lvl1pPr>
          </a:lstStyle>
          <a:p>
            <a:r>
              <a:rPr lang="pt-BR" noProof="0" dirty="0"/>
              <a:t>Clique para editar o estilo do título mestre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85800" y="1981200"/>
            <a:ext cx="77724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xfrm>
            <a:off x="685800" y="6248400"/>
            <a:ext cx="1905000" cy="457200"/>
          </a:xfrm>
          <a:prstGeom prst="rect">
            <a:avLst/>
          </a:prstGeom>
        </p:spPr>
        <p:txBody>
          <a:bodyPr/>
          <a:lstStyle>
            <a:lvl1pPr>
              <a:defRPr/>
            </a:lvl1pPr>
          </a:lstStyle>
          <a:p>
            <a:pPr>
              <a:defRPr/>
            </a:pPr>
            <a:endParaRPr lang="en-CA"/>
          </a:p>
        </p:txBody>
      </p:sp>
      <p:sp>
        <p:nvSpPr>
          <p:cNvPr id="5" name="Rectangle 6"/>
          <p:cNvSpPr>
            <a:spLocks noGrp="1" noChangeArrowheads="1"/>
          </p:cNvSpPr>
          <p:nvPr>
            <p:ph type="ftr" sz="quarter" idx="11"/>
          </p:nvPr>
        </p:nvSpPr>
        <p:spPr>
          <a:xfrm>
            <a:off x="3124200" y="6248400"/>
            <a:ext cx="2895600" cy="457200"/>
          </a:xfrm>
          <a:prstGeom prst="rect">
            <a:avLst/>
          </a:prstGeom>
        </p:spPr>
        <p:txBody>
          <a:bodyPr/>
          <a:lstStyle>
            <a:lvl1pPr>
              <a:defRPr/>
            </a:lvl1pPr>
          </a:lstStyle>
          <a:p>
            <a:pPr>
              <a:defRPr/>
            </a:pPr>
            <a:endParaRPr lang="en-CA"/>
          </a:p>
        </p:txBody>
      </p:sp>
      <p:sp>
        <p:nvSpPr>
          <p:cNvPr id="6" name="Rectangle 7"/>
          <p:cNvSpPr>
            <a:spLocks noGrp="1" noChangeArrowheads="1"/>
          </p:cNvSpPr>
          <p:nvPr>
            <p:ph type="sldNum" sz="quarter" idx="12"/>
          </p:nvPr>
        </p:nvSpPr>
        <p:spPr>
          <a:xfrm>
            <a:off x="6553200" y="6248400"/>
            <a:ext cx="1905000" cy="457200"/>
          </a:xfrm>
          <a:prstGeom prst="rect">
            <a:avLst/>
          </a:prstGeom>
        </p:spPr>
        <p:txBody>
          <a:bodyPr/>
          <a:lstStyle>
            <a:lvl1pPr>
              <a:defRPr/>
            </a:lvl1pPr>
          </a:lstStyle>
          <a:p>
            <a:pPr>
              <a:defRPr/>
            </a:pPr>
            <a:fld id="{C41B5162-B1ED-4EA5-9700-272FDD11D0A9}" type="slidenum">
              <a:rPr lang="en-US"/>
              <a:pPr>
                <a:defRPr/>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1_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685800" y="609600"/>
            <a:ext cx="7772400" cy="1143000"/>
          </a:xfrm>
          <a:prstGeom prst="rect">
            <a:avLst/>
          </a:prstGeom>
        </p:spPr>
        <p:txBody>
          <a:bodyPr/>
          <a:lstStyle/>
          <a:p>
            <a:r>
              <a:rPr lang="pt-BR"/>
              <a:t>Clique para editar o título mestre</a:t>
            </a:r>
            <a:endParaRPr lang="en-CA"/>
          </a:p>
        </p:txBody>
      </p:sp>
      <p:sp>
        <p:nvSpPr>
          <p:cNvPr id="3"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7C1A5849-5412-4D52-8B4C-BBF06DC6CDFE}" type="slidenum">
              <a:rPr lang="en-US"/>
              <a:pPr>
                <a:defRPr/>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ET720">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2844" y="500042"/>
            <a:ext cx="8715436" cy="6143668"/>
          </a:xfrm>
        </p:spPr>
        <p:txBody>
          <a:bodyPr/>
          <a:lstStyle>
            <a:lvl1pPr>
              <a:defRPr sz="2800">
                <a:latin typeface="Times New Roman" pitchFamily="18" charset="0"/>
                <a:cs typeface="Times New Roman" pitchFamily="18" charset="0"/>
              </a:defRPr>
            </a:lvl1pPr>
            <a:lvl2pPr>
              <a:defRPr sz="2400">
                <a:latin typeface="Times New Roman" pitchFamily="18" charset="0"/>
                <a:cs typeface="Times New Roman" pitchFamily="18" charset="0"/>
              </a:defRPr>
            </a:lvl2pPr>
            <a:lvl3pPr>
              <a:defRPr sz="2000">
                <a:latin typeface="Times New Roman" pitchFamily="18" charset="0"/>
                <a:cs typeface="Times New Roman" pitchFamily="18" charset="0"/>
              </a:defRPr>
            </a:lvl3pPr>
            <a:lvl4pPr>
              <a:defRPr sz="1800">
                <a:latin typeface="Times New Roman" pitchFamily="18" charset="0"/>
                <a:cs typeface="Times New Roman" pitchFamily="18" charset="0"/>
              </a:defRPr>
            </a:lvl4pPr>
            <a:lvl5pPr>
              <a:defRPr sz="1800">
                <a:latin typeface="Times New Roman" pitchFamily="18" charset="0"/>
                <a:cs typeface="Times New Roman" pitchFamily="18"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32" y="-71462"/>
            <a:ext cx="8858312" cy="439718"/>
          </a:xfrm>
        </p:spPr>
        <p:txBody>
          <a:bodyPr/>
          <a:lstStyle>
            <a:lvl1pPr algn="l">
              <a:defRPr sz="2400" b="1" baseline="0">
                <a:solidFill>
                  <a:srgbClr val="439935"/>
                </a:solidFill>
                <a:latin typeface="Times New Roman" pitchFamily="18" charset="0"/>
                <a:cs typeface="Times New Roman" pitchFamily="18" charset="0"/>
              </a:defRPr>
            </a:lvl1pPr>
          </a:lstStyle>
          <a:p>
            <a:r>
              <a:rPr lang="en-US" dirty="0"/>
              <a:t>Click</a:t>
            </a:r>
          </a:p>
        </p:txBody>
      </p:sp>
      <p:sp>
        <p:nvSpPr>
          <p:cNvPr id="6" name="Line 3"/>
          <p:cNvSpPr>
            <a:spLocks noChangeShapeType="1"/>
          </p:cNvSpPr>
          <p:nvPr userDrawn="1"/>
        </p:nvSpPr>
        <p:spPr bwMode="auto">
          <a:xfrm>
            <a:off x="7484" y="404664"/>
            <a:ext cx="9144000" cy="0"/>
          </a:xfrm>
          <a:prstGeom prst="line">
            <a:avLst/>
          </a:prstGeom>
          <a:noFill/>
          <a:ln w="57150" cmpd="thinThick">
            <a:solidFill>
              <a:srgbClr val="339933"/>
            </a:solidFill>
            <a:round/>
            <a:headEnd/>
            <a:tailEnd/>
          </a:ln>
        </p:spPr>
        <p:txBody>
          <a:bodyPr/>
          <a:lstStyle>
            <a:defPPr>
              <a:defRPr lang="en-GB"/>
            </a:defPPr>
            <a:lvl1pPr algn="l" defTabSz="449263" rtl="0" fontAlgn="base">
              <a:spcBef>
                <a:spcPct val="0"/>
              </a:spcBef>
              <a:spcAft>
                <a:spcPct val="0"/>
              </a:spcAft>
              <a:defRPr sz="2400" kern="1200">
                <a:solidFill>
                  <a:schemeClr val="bg1"/>
                </a:solidFill>
                <a:latin typeface="Times New Roman" pitchFamily="18" charset="0"/>
                <a:ea typeface="MS Gothic" pitchFamily="49" charset="-128"/>
                <a:cs typeface="Arial" charset="0"/>
              </a:defRPr>
            </a:lvl1pPr>
            <a:lvl2pPr marL="742950" indent="-285750" algn="l" defTabSz="449263" rtl="0" fontAlgn="base">
              <a:spcBef>
                <a:spcPct val="0"/>
              </a:spcBef>
              <a:spcAft>
                <a:spcPct val="0"/>
              </a:spcAft>
              <a:defRPr sz="2400" kern="1200">
                <a:solidFill>
                  <a:schemeClr val="bg1"/>
                </a:solidFill>
                <a:latin typeface="Times New Roman" pitchFamily="18" charset="0"/>
                <a:ea typeface="MS Gothic" pitchFamily="49" charset="-128"/>
                <a:cs typeface="Arial" charset="0"/>
              </a:defRPr>
            </a:lvl2pPr>
            <a:lvl3pPr marL="1143000" indent="-228600" algn="l" defTabSz="449263" rtl="0" fontAlgn="base">
              <a:spcBef>
                <a:spcPct val="0"/>
              </a:spcBef>
              <a:spcAft>
                <a:spcPct val="0"/>
              </a:spcAft>
              <a:defRPr sz="2400" kern="1200">
                <a:solidFill>
                  <a:schemeClr val="bg1"/>
                </a:solidFill>
                <a:latin typeface="Times New Roman" pitchFamily="18" charset="0"/>
                <a:ea typeface="MS Gothic" pitchFamily="49" charset="-128"/>
                <a:cs typeface="Arial" charset="0"/>
              </a:defRPr>
            </a:lvl3pPr>
            <a:lvl4pPr marL="1600200" indent="-228600" algn="l" defTabSz="449263" rtl="0" fontAlgn="base">
              <a:spcBef>
                <a:spcPct val="0"/>
              </a:spcBef>
              <a:spcAft>
                <a:spcPct val="0"/>
              </a:spcAft>
              <a:defRPr sz="2400" kern="1200">
                <a:solidFill>
                  <a:schemeClr val="bg1"/>
                </a:solidFill>
                <a:latin typeface="Times New Roman" pitchFamily="18" charset="0"/>
                <a:ea typeface="MS Gothic" pitchFamily="49" charset="-128"/>
                <a:cs typeface="Arial" charset="0"/>
              </a:defRPr>
            </a:lvl4pPr>
            <a:lvl5pPr marL="2057400" indent="-228600" algn="l" defTabSz="449263" rtl="0" fontAlgn="base">
              <a:spcBef>
                <a:spcPct val="0"/>
              </a:spcBef>
              <a:spcAft>
                <a:spcPct val="0"/>
              </a:spcAft>
              <a:defRPr sz="2400" kern="1200">
                <a:solidFill>
                  <a:schemeClr val="bg1"/>
                </a:solidFill>
                <a:latin typeface="Times New Roman" pitchFamily="18" charset="0"/>
                <a:ea typeface="MS Gothic" pitchFamily="49" charset="-128"/>
                <a:cs typeface="Arial" charset="0"/>
              </a:defRPr>
            </a:lvl5pPr>
            <a:lvl6pPr marL="2286000" algn="l" defTabSz="914400" rtl="0" eaLnBrk="1" latinLnBrk="0" hangingPunct="1">
              <a:defRPr sz="2400" kern="1200">
                <a:solidFill>
                  <a:schemeClr val="bg1"/>
                </a:solidFill>
                <a:latin typeface="Times New Roman" pitchFamily="18" charset="0"/>
                <a:ea typeface="MS Gothic" pitchFamily="49" charset="-128"/>
                <a:cs typeface="Arial" charset="0"/>
              </a:defRPr>
            </a:lvl6pPr>
            <a:lvl7pPr marL="2743200" algn="l" defTabSz="914400" rtl="0" eaLnBrk="1" latinLnBrk="0" hangingPunct="1">
              <a:defRPr sz="2400" kern="1200">
                <a:solidFill>
                  <a:schemeClr val="bg1"/>
                </a:solidFill>
                <a:latin typeface="Times New Roman" pitchFamily="18" charset="0"/>
                <a:ea typeface="MS Gothic" pitchFamily="49" charset="-128"/>
                <a:cs typeface="Arial" charset="0"/>
              </a:defRPr>
            </a:lvl7pPr>
            <a:lvl8pPr marL="3200400" algn="l" defTabSz="914400" rtl="0" eaLnBrk="1" latinLnBrk="0" hangingPunct="1">
              <a:defRPr sz="2400" kern="1200">
                <a:solidFill>
                  <a:schemeClr val="bg1"/>
                </a:solidFill>
                <a:latin typeface="Times New Roman" pitchFamily="18" charset="0"/>
                <a:ea typeface="MS Gothic" pitchFamily="49" charset="-128"/>
                <a:cs typeface="Arial" charset="0"/>
              </a:defRPr>
            </a:lvl8pPr>
            <a:lvl9pPr marL="3657600" algn="l" defTabSz="914400" rtl="0" eaLnBrk="1" latinLnBrk="0" hangingPunct="1">
              <a:defRPr sz="2400" kern="1200">
                <a:solidFill>
                  <a:schemeClr val="bg1"/>
                </a:solidFill>
                <a:latin typeface="Times New Roman" pitchFamily="18" charset="0"/>
                <a:ea typeface="MS Gothic" pitchFamily="49" charset="-128"/>
                <a:cs typeface="Arial" charset="0"/>
              </a:defRPr>
            </a:lvl9pPr>
          </a:lstStyle>
          <a:p>
            <a:endParaRPr lang="pt-BR"/>
          </a:p>
        </p:txBody>
      </p:sp>
    </p:spTree>
    <p:extLst>
      <p:ext uri="{BB962C8B-B14F-4D97-AF65-F5344CB8AC3E}">
        <p14:creationId xmlns:p14="http://schemas.microsoft.com/office/powerpoint/2010/main" val="186330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ítulo e conteúd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ext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60" name="think-cell Slide" r:id="rId5" imgW="360" imgH="360" progId="">
                  <p:embed/>
                </p:oleObj>
              </mc:Choice>
              <mc:Fallback>
                <p:oleObj name="think-cell Slide" r:id="rId5" imgW="360" imgH="360" progId="">
                  <p:embed/>
                  <p:pic>
                    <p:nvPicPr>
                      <p:cNvPr id="2" name="Objeto 1"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upo 51"/>
          <p:cNvGrpSpPr>
            <a:grpSpLocks/>
          </p:cNvGrpSpPr>
          <p:nvPr userDrawn="1">
            <p:custDataLst>
              <p:tags r:id="rId3"/>
            </p:custDataLst>
          </p:nvPr>
        </p:nvGrpSpPr>
        <p:grpSpPr bwMode="auto">
          <a:xfrm>
            <a:off x="8789377" y="1187467"/>
            <a:ext cx="279889" cy="239713"/>
            <a:chOff x="9110801" y="884119"/>
            <a:chExt cx="712509" cy="563135"/>
          </a:xfrm>
        </p:grpSpPr>
        <p:sp>
          <p:nvSpPr>
            <p:cNvPr id="12" name="Retângulo 11"/>
            <p:cNvSpPr/>
            <p:nvPr/>
          </p:nvSpPr>
          <p:spPr bwMode="auto">
            <a:xfrm>
              <a:off x="9509956" y="884119"/>
              <a:ext cx="313354" cy="234951"/>
            </a:xfrm>
            <a:prstGeom prst="rect">
              <a:avLst/>
            </a:prstGeom>
            <a:solidFill>
              <a:schemeClr val="bg1"/>
            </a:solidFill>
            <a:ln>
              <a:solidFill>
                <a:schemeClr val="bg1"/>
              </a:solidFill>
              <a:headEnd/>
              <a:tailEnd/>
            </a:ln>
          </p:spPr>
          <p:style>
            <a:lnRef idx="1">
              <a:schemeClr val="dk1"/>
            </a:lnRef>
            <a:fillRef idx="0">
              <a:schemeClr val="dk1"/>
            </a:fillRef>
            <a:effectRef idx="0">
              <a:schemeClr val="dk1"/>
            </a:effectRef>
            <a:fontRef idx="minor">
              <a:schemeClr val="tx1"/>
            </a:fontRef>
          </p:style>
          <p:txBody>
            <a:bodyPr anchor="ctr"/>
            <a:lstStyle/>
            <a:p>
              <a:pPr fontAlgn="auto">
                <a:lnSpc>
                  <a:spcPct val="100000"/>
                </a:lnSpc>
                <a:spcBef>
                  <a:spcPts val="0"/>
                </a:spcBef>
                <a:spcAft>
                  <a:spcPts val="0"/>
                </a:spcAft>
                <a:defRPr/>
              </a:pPr>
              <a:endParaRPr lang="pt-BR" sz="1662" kern="0">
                <a:solidFill>
                  <a:sysClr val="windowText" lastClr="000000"/>
                </a:solidFill>
                <a:cs typeface="Arial"/>
                <a:sym typeface="Arial"/>
              </a:endParaRPr>
            </a:p>
          </p:txBody>
        </p:sp>
        <p:sp>
          <p:nvSpPr>
            <p:cNvPr id="13" name="Retângulo 12"/>
            <p:cNvSpPr/>
            <p:nvPr/>
          </p:nvSpPr>
          <p:spPr bwMode="auto">
            <a:xfrm>
              <a:off x="9509956" y="1212303"/>
              <a:ext cx="313354" cy="234951"/>
            </a:xfrm>
            <a:prstGeom prst="rect">
              <a:avLst/>
            </a:prstGeom>
            <a:solidFill>
              <a:schemeClr val="bg1"/>
            </a:solidFill>
            <a:ln>
              <a:solidFill>
                <a:schemeClr val="bg1"/>
              </a:solidFill>
              <a:headEnd/>
              <a:tailEnd/>
            </a:ln>
          </p:spPr>
          <p:style>
            <a:lnRef idx="1">
              <a:schemeClr val="dk1"/>
            </a:lnRef>
            <a:fillRef idx="0">
              <a:schemeClr val="dk1"/>
            </a:fillRef>
            <a:effectRef idx="0">
              <a:schemeClr val="dk1"/>
            </a:effectRef>
            <a:fontRef idx="minor">
              <a:schemeClr val="tx1"/>
            </a:fontRef>
          </p:style>
          <p:txBody>
            <a:bodyPr anchor="ctr"/>
            <a:lstStyle/>
            <a:p>
              <a:pPr fontAlgn="auto">
                <a:lnSpc>
                  <a:spcPct val="100000"/>
                </a:lnSpc>
                <a:spcBef>
                  <a:spcPts val="0"/>
                </a:spcBef>
                <a:spcAft>
                  <a:spcPts val="0"/>
                </a:spcAft>
                <a:defRPr/>
              </a:pPr>
              <a:endParaRPr lang="pt-BR" sz="1662" kern="0">
                <a:solidFill>
                  <a:sysClr val="windowText" lastClr="000000"/>
                </a:solidFill>
                <a:cs typeface="Arial"/>
                <a:sym typeface="Arial"/>
              </a:endParaRPr>
            </a:p>
          </p:txBody>
        </p:sp>
        <p:sp>
          <p:nvSpPr>
            <p:cNvPr id="15" name="Retângulo 14"/>
            <p:cNvSpPr/>
            <p:nvPr/>
          </p:nvSpPr>
          <p:spPr bwMode="auto">
            <a:xfrm>
              <a:off x="9110801" y="1212303"/>
              <a:ext cx="313354" cy="234951"/>
            </a:xfrm>
            <a:prstGeom prst="rect">
              <a:avLst/>
            </a:prstGeom>
            <a:solidFill>
              <a:schemeClr val="bg1"/>
            </a:solidFill>
            <a:ln>
              <a:solidFill>
                <a:schemeClr val="bg1"/>
              </a:solidFill>
              <a:headEnd/>
              <a:tailEnd/>
            </a:ln>
          </p:spPr>
          <p:style>
            <a:lnRef idx="1">
              <a:schemeClr val="dk1"/>
            </a:lnRef>
            <a:fillRef idx="0">
              <a:schemeClr val="dk1"/>
            </a:fillRef>
            <a:effectRef idx="0">
              <a:schemeClr val="dk1"/>
            </a:effectRef>
            <a:fontRef idx="minor">
              <a:schemeClr val="tx1"/>
            </a:fontRef>
          </p:style>
          <p:txBody>
            <a:bodyPr anchor="ctr"/>
            <a:lstStyle/>
            <a:p>
              <a:pPr fontAlgn="auto">
                <a:lnSpc>
                  <a:spcPct val="100000"/>
                </a:lnSpc>
                <a:spcBef>
                  <a:spcPts val="0"/>
                </a:spcBef>
                <a:spcAft>
                  <a:spcPts val="0"/>
                </a:spcAft>
                <a:defRPr/>
              </a:pPr>
              <a:endParaRPr lang="pt-BR" sz="1662" kern="0">
                <a:solidFill>
                  <a:sysClr val="windowText" lastClr="000000"/>
                </a:solidFill>
                <a:cs typeface="Arial"/>
                <a:sym typeface="Arial"/>
              </a:endParaRPr>
            </a:p>
          </p:txBody>
        </p:sp>
      </p:grpSp>
      <p:sp>
        <p:nvSpPr>
          <p:cNvPr id="14" name="Line 1027">
            <a:extLst>
              <a:ext uri="{FF2B5EF4-FFF2-40B4-BE49-F238E27FC236}">
                <a16:creationId xmlns:a16="http://schemas.microsoft.com/office/drawing/2014/main" id="{4612CC81-B421-49FA-8D8B-5D3940CA2A7B}"/>
              </a:ext>
            </a:extLst>
          </p:cNvPr>
          <p:cNvSpPr>
            <a:spLocks noChangeShapeType="1"/>
          </p:cNvSpPr>
          <p:nvPr userDrawn="1"/>
        </p:nvSpPr>
        <p:spPr bwMode="auto">
          <a:xfrm>
            <a:off x="0" y="476672"/>
            <a:ext cx="9144000" cy="0"/>
          </a:xfrm>
          <a:prstGeom prst="line">
            <a:avLst/>
          </a:prstGeom>
          <a:noFill/>
          <a:ln w="57150" cmpd="thinThick">
            <a:solidFill>
              <a:srgbClr val="339933"/>
            </a:solidFill>
            <a:round/>
            <a:headEnd/>
            <a:tailEnd/>
          </a:ln>
          <a:effectLst/>
        </p:spPr>
        <p:txBody>
          <a:bodyPr/>
          <a:lstStyle/>
          <a:p>
            <a:endParaRPr lang="pt-BR"/>
          </a:p>
        </p:txBody>
      </p:sp>
    </p:spTree>
    <p:extLst>
      <p:ext uri="{BB962C8B-B14F-4D97-AF65-F5344CB8AC3E}">
        <p14:creationId xmlns:p14="http://schemas.microsoft.com/office/powerpoint/2010/main" val="1788847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ítulo">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userDrawn="1">
            <p:custDataLst>
              <p:tags r:id="rId2"/>
            </p:custDataLst>
            <p:extLst/>
          </p:nvPr>
        </p:nvGraphicFramePr>
        <p:xfrm>
          <a:off x="0" y="0"/>
          <a:ext cx="146539" cy="158750"/>
        </p:xfrm>
        <a:graphic>
          <a:graphicData uri="http://schemas.openxmlformats.org/presentationml/2006/ole">
            <mc:AlternateContent xmlns:mc="http://schemas.openxmlformats.org/markup-compatibility/2006">
              <mc:Choice xmlns:v="urn:schemas-microsoft-com:vml" Requires="v">
                <p:oleObj spid="_x0000_s4107" name="think-cell Slide" r:id="rId4" imgW="360" imgH="360" progId="">
                  <p:embed/>
                </p:oleObj>
              </mc:Choice>
              <mc:Fallback>
                <p:oleObj name="think-cell Slide" r:id="rId4" imgW="360" imgH="360" progId="">
                  <p:embed/>
                  <p:pic>
                    <p:nvPicPr>
                      <p:cNvPr id="2" name="Objeto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9"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1">
            <a:extLst>
              <a:ext uri="{FF2B5EF4-FFF2-40B4-BE49-F238E27FC236}">
                <a16:creationId xmlns:a16="http://schemas.microsoft.com/office/drawing/2014/main" id="{E81C3E54-11A5-4C72-A83A-AE2397EE132C}"/>
              </a:ext>
            </a:extLst>
          </p:cNvPr>
          <p:cNvSpPr>
            <a:spLocks noGrp="1"/>
          </p:cNvSpPr>
          <p:nvPr>
            <p:ph type="title"/>
          </p:nvPr>
        </p:nvSpPr>
        <p:spPr>
          <a:xfrm>
            <a:off x="705496" y="407862"/>
            <a:ext cx="8021908" cy="482875"/>
          </a:xfrm>
          <a:prstGeom prst="rect">
            <a:avLst/>
          </a:prstGeom>
        </p:spPr>
        <p:txBody>
          <a:bodyPr/>
          <a:lstStyle>
            <a:lvl1pPr algn="l">
              <a:defRPr lang="pt-BR" sz="1350" b="0" noProof="0" dirty="0">
                <a:solidFill>
                  <a:schemeClr val="bg1"/>
                </a:solidFill>
                <a:latin typeface="Arial" pitchFamily="34" charset="0"/>
                <a:ea typeface="+mn-ea"/>
                <a:cs typeface="Arial" pitchFamily="34" charset="0"/>
              </a:defRPr>
            </a:lvl1pPr>
          </a:lstStyle>
          <a:p>
            <a:endParaRPr lang="en-GB" dirty="0"/>
          </a:p>
        </p:txBody>
      </p:sp>
    </p:spTree>
    <p:extLst>
      <p:ext uri="{BB962C8B-B14F-4D97-AF65-F5344CB8AC3E}">
        <p14:creationId xmlns:p14="http://schemas.microsoft.com/office/powerpoint/2010/main" val="226937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ment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3066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7" r:id="rId1"/>
    <p:sldLayoutId id="2147483766" r:id="rId2"/>
    <p:sldLayoutId id="2147483769" r:id="rId3"/>
    <p:sldLayoutId id="2147483770" r:id="rId4"/>
    <p:sldLayoutId id="2147483771" r:id="rId5"/>
    <p:sldLayoutId id="2147483772" r:id="rId6"/>
    <p:sldLayoutId id="2147483773" r:id="rId7"/>
    <p:sldLayoutId id="2147483774" r:id="rId8"/>
  </p:sldLayoutIdLst>
  <p:txStyles>
    <p:titleStyle>
      <a:lvl1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mj-lt"/>
          <a:ea typeface="+mj-ea"/>
          <a:cs typeface="+mj-cs"/>
        </a:defRPr>
      </a:lvl1pPr>
      <a:lvl2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2pPr>
      <a:lvl3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3pPr>
      <a:lvl4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4pPr>
      <a:lvl5pPr algn="ctr" defTabSz="449263" rtl="0" eaLnBrk="0" fontAlgn="base" hangingPunct="0">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5pPr>
      <a:lvl6pPr marL="25146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6pPr>
      <a:lvl7pPr marL="29718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7pPr>
      <a:lvl8pPr marL="34290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8pPr>
      <a:lvl9pPr marL="3886200" indent="-228600" algn="ctr" defTabSz="449263" rtl="0" fontAlgn="base">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MS Gothic" pitchFamily="49" charset="-128"/>
        </a:defRPr>
      </a:lvl9pPr>
    </p:titleStyle>
    <p:bodyStyle>
      <a:lvl1pPr marL="342900" indent="-342900" algn="l" defTabSz="449263" rtl="0" eaLnBrk="0" fontAlgn="base" hangingPunct="0">
        <a:spcBef>
          <a:spcPts val="800"/>
        </a:spcBef>
        <a:spcAft>
          <a:spcPct val="0"/>
        </a:spcAft>
        <a:buClr>
          <a:srgbClr val="000000"/>
        </a:buClr>
        <a:buSzPct val="100000"/>
        <a:buFont typeface="Times New Roman" pitchFamily="18" charset="0"/>
        <a:buChar char="•"/>
        <a:defRPr sz="3200">
          <a:solidFill>
            <a:srgbClr val="000000"/>
          </a:solidFill>
          <a:latin typeface="+mn-lt"/>
          <a:ea typeface="+mn-ea"/>
          <a:cs typeface="+mn-cs"/>
        </a:defRPr>
      </a:lvl1pPr>
      <a:lvl2pPr marL="742950" indent="-285750" algn="l" defTabSz="449263" rtl="0" eaLnBrk="0" fontAlgn="base" hangingPunct="0">
        <a:spcBef>
          <a:spcPts val="700"/>
        </a:spcBef>
        <a:spcAft>
          <a:spcPct val="0"/>
        </a:spcAft>
        <a:buClr>
          <a:srgbClr val="000000"/>
        </a:buClr>
        <a:buSzPct val="100000"/>
        <a:buFont typeface="Times New Roman" pitchFamily="18" charset="0"/>
        <a:buChar char="–"/>
        <a:defRPr sz="2800">
          <a:solidFill>
            <a:srgbClr val="000000"/>
          </a:solidFill>
          <a:latin typeface="+mn-lt"/>
          <a:ea typeface="+mn-ea"/>
        </a:defRPr>
      </a:lvl2pPr>
      <a:lvl3pPr marL="1143000" indent="-228600" algn="l" defTabSz="449263" rtl="0" eaLnBrk="0" fontAlgn="base" hangingPunct="0">
        <a:spcBef>
          <a:spcPts val="600"/>
        </a:spcBef>
        <a:spcAft>
          <a:spcPct val="0"/>
        </a:spcAft>
        <a:buClr>
          <a:srgbClr val="000000"/>
        </a:buClr>
        <a:buSzPct val="100000"/>
        <a:buFont typeface="Times New Roman" pitchFamily="18" charset="0"/>
        <a:buChar char="•"/>
        <a:defRPr sz="2400">
          <a:solidFill>
            <a:srgbClr val="000000"/>
          </a:solidFill>
          <a:latin typeface="+mn-lt"/>
          <a:ea typeface="+mn-ea"/>
        </a:defRPr>
      </a:lvl3pPr>
      <a:lvl4pPr marL="16002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defRPr>
      </a:lvl4pPr>
      <a:lvl5pPr marL="2057400" indent="-228600" algn="l" defTabSz="449263"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ea typeface="+mn-ea"/>
        </a:defRPr>
      </a:lvl5pPr>
      <a:lvl6pPr marL="25146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6pPr>
      <a:lvl7pPr marL="29718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7pPr>
      <a:lvl8pPr marL="34290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8pPr>
      <a:lvl9pPr marL="3886200" indent="-228600" algn="l" defTabSz="449263" rtl="0" fontAlgn="base">
        <a:spcBef>
          <a:spcPts val="500"/>
        </a:spcBef>
        <a:spcAft>
          <a:spcPct val="0"/>
        </a:spcAft>
        <a:buClr>
          <a:srgbClr val="000000"/>
        </a:buClr>
        <a:buSzPct val="100000"/>
        <a:buFont typeface="Times New Roman" pitchFamily="18" charset="0"/>
        <a:defRPr sz="2000">
          <a:solidFill>
            <a:srgbClr val="000000"/>
          </a:solidFill>
          <a:latin typeface="+mn-lt"/>
          <a:ea typeface="+mn-ea"/>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image" Target="../media/image45.png"/><Relationship Id="rId3" Type="http://schemas.openxmlformats.org/officeDocument/2006/relationships/tags" Target="../tags/tag6.xml"/><Relationship Id="rId21" Type="http://schemas.openxmlformats.org/officeDocument/2006/relationships/image" Target="../media/image40.png"/><Relationship Id="rId7" Type="http://schemas.openxmlformats.org/officeDocument/2006/relationships/image" Target="../media/image26.jpe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wmf"/><Relationship Id="rId2" Type="http://schemas.openxmlformats.org/officeDocument/2006/relationships/tags" Target="../tags/tag5.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tags" Target="../tags/tag4.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svg"/><Relationship Id="rId5" Type="http://schemas.openxmlformats.org/officeDocument/2006/relationships/slideLayout" Target="../slideLayouts/slideLayout6.xml"/><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tags" Target="../tags/tag7.xm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 Id="rId27" Type="http://schemas.openxmlformats.org/officeDocument/2006/relationships/image" Target="../media/image46.sv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4.wmf"/><Relationship Id="rId7" Type="http://schemas.openxmlformats.org/officeDocument/2006/relationships/image" Target="../media/image51.png"/><Relationship Id="rId12" Type="http://schemas.openxmlformats.org/officeDocument/2006/relationships/image" Target="../media/image56.gif"/><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png"/><Relationship Id="rId1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7"/>
          <p:cNvSpPr>
            <a:spLocks noGrp="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r>
              <a:rPr lang="pt-BR"/>
              <a:t>Aula 2</a:t>
            </a:r>
          </a:p>
        </p:txBody>
      </p:sp>
      <p:sp>
        <p:nvSpPr>
          <p:cNvPr id="2051" name="Rectangle 1032"/>
          <p:cNvSpPr>
            <a:spLocks noGrp="1" noChangeArrowheads="1"/>
          </p:cNvSpPr>
          <p:nvPr>
            <p:ph idx="4294967295"/>
          </p:nvPr>
        </p:nvSpPr>
        <p:spPr bwMode="auto">
          <a:xfrm>
            <a:off x="90488" y="765175"/>
            <a:ext cx="8963025" cy="4233863"/>
          </a:xfrm>
          <a:prstGeom prst="rect">
            <a:avLst/>
          </a:prstGeom>
          <a:extLst/>
        </p:spPr>
        <p:txBody>
          <a:bodyPr/>
          <a:lstStyle/>
          <a:p>
            <a:pPr>
              <a:lnSpc>
                <a:spcPct val="90000"/>
              </a:lnSpc>
              <a:spcBef>
                <a:spcPct val="0"/>
              </a:spcBef>
              <a:spcAft>
                <a:spcPts val="600"/>
              </a:spcAft>
              <a:defRPr/>
            </a:pPr>
            <a:r>
              <a:rPr lang="pt-BR" sz="2400" dirty="0">
                <a:solidFill>
                  <a:schemeClr val="tx1"/>
                </a:solidFill>
                <a:latin typeface="+mj-lt"/>
                <a:ea typeface="+mj-ea"/>
                <a:cs typeface="+mj-cs"/>
              </a:rPr>
              <a:t>Evolução histórica dos sistemas elétricos de potência</a:t>
            </a:r>
          </a:p>
          <a:p>
            <a:pPr>
              <a:lnSpc>
                <a:spcPct val="90000"/>
              </a:lnSpc>
              <a:spcBef>
                <a:spcPct val="0"/>
              </a:spcBef>
              <a:spcAft>
                <a:spcPts val="600"/>
              </a:spcAft>
              <a:defRPr/>
            </a:pPr>
            <a:r>
              <a:rPr lang="pt-BR" sz="2400" dirty="0">
                <a:solidFill>
                  <a:schemeClr val="tx1"/>
                </a:solidFill>
                <a:latin typeface="+mj-lt"/>
                <a:ea typeface="+mj-ea"/>
                <a:cs typeface="+mj-cs"/>
              </a:rPr>
              <a:t>Características da Geração, Transmissão e Distribuição tradicional</a:t>
            </a:r>
          </a:p>
          <a:p>
            <a:pPr>
              <a:lnSpc>
                <a:spcPct val="90000"/>
              </a:lnSpc>
              <a:spcBef>
                <a:spcPct val="0"/>
              </a:spcBef>
              <a:spcAft>
                <a:spcPts val="600"/>
              </a:spcAft>
              <a:defRPr/>
            </a:pPr>
            <a:r>
              <a:rPr lang="pt-BR" sz="2400" dirty="0" err="1">
                <a:solidFill>
                  <a:schemeClr val="tx1"/>
                </a:solidFill>
                <a:latin typeface="+mj-lt"/>
                <a:ea typeface="+mj-ea"/>
                <a:cs typeface="+mj-cs"/>
              </a:rPr>
              <a:t>Smart</a:t>
            </a:r>
            <a:r>
              <a:rPr lang="pt-BR" sz="2400" dirty="0">
                <a:solidFill>
                  <a:schemeClr val="tx1"/>
                </a:solidFill>
                <a:latin typeface="+mj-lt"/>
                <a:ea typeface="+mj-ea"/>
                <a:cs typeface="+mj-cs"/>
              </a:rPr>
              <a:t> </a:t>
            </a:r>
            <a:r>
              <a:rPr lang="pt-BR" sz="2400" dirty="0" err="1">
                <a:solidFill>
                  <a:schemeClr val="tx1"/>
                </a:solidFill>
                <a:latin typeface="+mj-lt"/>
                <a:ea typeface="+mj-ea"/>
                <a:cs typeface="+mj-cs"/>
              </a:rPr>
              <a:t>Grids</a:t>
            </a:r>
            <a:r>
              <a:rPr lang="pt-BR" sz="2400" dirty="0">
                <a:solidFill>
                  <a:schemeClr val="tx1"/>
                </a:solidFill>
                <a:latin typeface="+mj-lt"/>
                <a:ea typeface="+mj-ea"/>
                <a:cs typeface="+mj-cs"/>
              </a:rPr>
              <a:t> (redes inteligentes)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 – Brasil</a:t>
            </a:r>
          </a:p>
        </p:txBody>
      </p:sp>
      <p:pic>
        <p:nvPicPr>
          <p:cNvPr id="11267" name="Picture 2"/>
          <p:cNvPicPr>
            <a:picLocks noChangeAspect="1" noChangeArrowheads="1"/>
          </p:cNvPicPr>
          <p:nvPr/>
        </p:nvPicPr>
        <p:blipFill>
          <a:blip r:embed="rId2" cstate="print"/>
          <a:srcRect/>
          <a:stretch>
            <a:fillRect/>
          </a:stretch>
        </p:blipFill>
        <p:spPr bwMode="auto">
          <a:xfrm>
            <a:off x="30163" y="549275"/>
            <a:ext cx="5838825" cy="6237288"/>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 – Brasil</a:t>
            </a:r>
          </a:p>
        </p:txBody>
      </p:sp>
      <p:pic>
        <p:nvPicPr>
          <p:cNvPr id="12291" name="Picture 2"/>
          <p:cNvPicPr>
            <a:picLocks noChangeAspect="1" noChangeArrowheads="1"/>
          </p:cNvPicPr>
          <p:nvPr/>
        </p:nvPicPr>
        <p:blipFill>
          <a:blip r:embed="rId2" cstate="print"/>
          <a:srcRect/>
          <a:stretch>
            <a:fillRect/>
          </a:stretch>
        </p:blipFill>
        <p:spPr bwMode="auto">
          <a:xfrm>
            <a:off x="0" y="549275"/>
            <a:ext cx="5616575" cy="5994400"/>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 – Brasil</a:t>
            </a:r>
          </a:p>
        </p:txBody>
      </p:sp>
      <p:pic>
        <p:nvPicPr>
          <p:cNvPr id="13315" name="Picture 2"/>
          <p:cNvPicPr>
            <a:picLocks noChangeAspect="1" noChangeArrowheads="1"/>
          </p:cNvPicPr>
          <p:nvPr/>
        </p:nvPicPr>
        <p:blipFill>
          <a:blip r:embed="rId2" cstate="print"/>
          <a:srcRect/>
          <a:stretch>
            <a:fillRect/>
          </a:stretch>
        </p:blipFill>
        <p:spPr bwMode="auto">
          <a:xfrm>
            <a:off x="250825" y="620713"/>
            <a:ext cx="6192838" cy="5927725"/>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7"/>
          <p:cNvSpPr>
            <a:spLocks noGrp="1" noChangeArrowheads="1"/>
          </p:cNvSpPr>
          <p:nvPr>
            <p:ph type="title"/>
          </p:nvPr>
        </p:nvSpPr>
        <p:spPr bwMode="auto">
          <a:xfrm>
            <a:off x="0" y="0"/>
            <a:ext cx="9144000" cy="468313"/>
          </a:xfrm>
          <a:noFill/>
          <a:ln>
            <a:miter lim="800000"/>
            <a:headEnd/>
            <a:tailEnd/>
          </a:ln>
        </p:spPr>
        <p:txBody>
          <a:bodyPr vert="horz" wrap="square" lIns="90474" tIns="44444" rIns="90474" bIns="44444" numCol="1" anchor="t" anchorCtr="0" compatLnSpc="1">
            <a:prstTxWarp prst="textNoShape">
              <a:avLst/>
            </a:prstTxWarp>
          </a:bodyPr>
          <a:lstStyle/>
          <a:p>
            <a:pPr eaLnBrk="1" hangingPunct="1"/>
            <a:r>
              <a:rPr lang="pt-BR"/>
              <a:t>Sistemas de transmissão</a:t>
            </a:r>
          </a:p>
        </p:txBody>
      </p:sp>
      <p:sp>
        <p:nvSpPr>
          <p:cNvPr id="14339" name="Rectangle 1026"/>
          <p:cNvSpPr>
            <a:spLocks noGrp="1" noChangeArrowheads="1"/>
          </p:cNvSpPr>
          <p:nvPr>
            <p:ph idx="4294967295"/>
          </p:nvPr>
        </p:nvSpPr>
        <p:spPr bwMode="auto">
          <a:xfrm>
            <a:off x="90488" y="765175"/>
            <a:ext cx="8963025" cy="4806950"/>
          </a:xfrm>
          <a:prstGeom prst="rect">
            <a:avLst/>
          </a:prstGeom>
          <a:noFill/>
          <a:ln>
            <a:miter lim="800000"/>
            <a:headEnd/>
            <a:tailEnd/>
          </a:ln>
        </p:spPr>
        <p:txBody>
          <a:bodyPr lIns="90474" tIns="44444" rIns="90474" bIns="44444"/>
          <a:lstStyle/>
          <a:p>
            <a:pPr marL="539750" indent="-539750" eaLnBrk="1" hangingPunct="1">
              <a:lnSpc>
                <a:spcPct val="118000"/>
              </a:lnSpc>
              <a:spcBef>
                <a:spcPct val="0"/>
              </a:spcBef>
              <a:buFont typeface="Wingdings" pitchFamily="2" charset="2"/>
              <a:buChar char="ü"/>
            </a:pPr>
            <a:r>
              <a:rPr lang="pt-BR" sz="2800">
                <a:cs typeface="Times New Roman" pitchFamily="18" charset="0"/>
              </a:rPr>
              <a:t>Pressão para transmissão de grandes quantidades de energia através de longas distâncias</a:t>
            </a:r>
          </a:p>
          <a:p>
            <a:pPr marL="1158875" lvl="1" indent="-465138" eaLnBrk="1" hangingPunct="1">
              <a:lnSpc>
                <a:spcPct val="118000"/>
              </a:lnSpc>
              <a:spcBef>
                <a:spcPct val="0"/>
              </a:spcBef>
              <a:buFont typeface="Wingdings" pitchFamily="2" charset="2"/>
              <a:buChar char="§"/>
            </a:pPr>
            <a:r>
              <a:rPr lang="pt-BR" sz="2400">
                <a:cs typeface="Times New Roman" pitchFamily="18" charset="0"/>
              </a:rPr>
              <a:t>Primeiros sistemas: 12, 44 and 66 </a:t>
            </a:r>
            <a:r>
              <a:rPr lang="pt-BR" sz="2400" i="1">
                <a:cs typeface="Times New Roman" pitchFamily="18" charset="0"/>
              </a:rPr>
              <a:t>kV</a:t>
            </a:r>
            <a:r>
              <a:rPr lang="pt-BR" sz="2400">
                <a:cs typeface="Times New Roman" pitchFamily="18" charset="0"/>
              </a:rPr>
              <a:t> (</a:t>
            </a:r>
            <a:r>
              <a:rPr lang="pt-BR" sz="2400" i="1">
                <a:cs typeface="Times New Roman" pitchFamily="18" charset="0"/>
              </a:rPr>
              <a:t>RMS</a:t>
            </a:r>
            <a:r>
              <a:rPr lang="pt-BR" sz="2400">
                <a:cs typeface="Times New Roman" pitchFamily="18" charset="0"/>
              </a:rPr>
              <a:t>)</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1922: 165 </a:t>
            </a:r>
            <a:r>
              <a:rPr lang="pt-BR" sz="2400" i="1">
                <a:cs typeface="Times New Roman" pitchFamily="18" charset="0"/>
              </a:rPr>
              <a:t>kV</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1923: 220 </a:t>
            </a:r>
            <a:r>
              <a:rPr lang="pt-BR" sz="2400" i="1">
                <a:cs typeface="Times New Roman" pitchFamily="18" charset="0"/>
              </a:rPr>
              <a:t>kV</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1935: 287 </a:t>
            </a:r>
            <a:r>
              <a:rPr lang="pt-BR" sz="2400" i="1">
                <a:cs typeface="Times New Roman" pitchFamily="18" charset="0"/>
              </a:rPr>
              <a:t>kV</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1953: 330 </a:t>
            </a:r>
            <a:r>
              <a:rPr lang="pt-BR" sz="2400" i="1">
                <a:cs typeface="Times New Roman" pitchFamily="18" charset="0"/>
              </a:rPr>
              <a:t>kV</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1965: 500 </a:t>
            </a:r>
            <a:r>
              <a:rPr lang="pt-BR" sz="2400" i="1">
                <a:cs typeface="Times New Roman" pitchFamily="18" charset="0"/>
              </a:rPr>
              <a:t>kV</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1966: 735 </a:t>
            </a:r>
            <a:r>
              <a:rPr lang="pt-BR" sz="2400" i="1">
                <a:cs typeface="Times New Roman" pitchFamily="18" charset="0"/>
              </a:rPr>
              <a:t>kV</a:t>
            </a:r>
            <a:r>
              <a:rPr lang="pt-BR" sz="2400">
                <a:cs typeface="Times New Roman" pitchFamily="18" charset="0"/>
              </a:rPr>
              <a:t> (Hydro Quebec)</a:t>
            </a:r>
          </a:p>
          <a:p>
            <a:pPr marL="1158875" lvl="1" indent="-465138" eaLnBrk="1" hangingPunct="1">
              <a:lnSpc>
                <a:spcPct val="118000"/>
              </a:lnSpc>
              <a:spcBef>
                <a:spcPct val="0"/>
              </a:spcBef>
              <a:buFont typeface="Wingdings" pitchFamily="2" charset="2"/>
              <a:buChar char="§"/>
            </a:pPr>
            <a:r>
              <a:rPr lang="pt-BR" sz="2400">
                <a:cs typeface="Times New Roman" pitchFamily="18" charset="0"/>
              </a:rPr>
              <a:t>1969: 765 </a:t>
            </a:r>
            <a:r>
              <a:rPr lang="pt-BR" sz="2400" i="1">
                <a:cs typeface="Times New Roman" pitchFamily="18" charset="0"/>
              </a:rPr>
              <a:t>kV</a:t>
            </a:r>
            <a:r>
              <a:rPr lang="pt-BR" sz="2400">
                <a:cs typeface="Times New Roman" pitchFamily="18" charset="0"/>
              </a:rPr>
              <a:t> (American Electric Power)</a:t>
            </a:r>
          </a:p>
        </p:txBody>
      </p:sp>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Sistemas de transmissão</a:t>
            </a:r>
          </a:p>
        </p:txBody>
      </p:sp>
      <p:sp>
        <p:nvSpPr>
          <p:cNvPr id="15363" name="Rectangle 7"/>
          <p:cNvSpPr>
            <a:spLocks noGrp="1" noChangeArrowheads="1"/>
          </p:cNvSpPr>
          <p:nvPr>
            <p:ph idx="4294967295"/>
          </p:nvPr>
        </p:nvSpPr>
        <p:spPr bwMode="auto">
          <a:xfrm>
            <a:off x="90488" y="765175"/>
            <a:ext cx="8963025" cy="4233863"/>
          </a:xfrm>
          <a:prstGeom prst="rect">
            <a:avLst/>
          </a:prstGeom>
          <a:noFill/>
          <a:ln>
            <a:miter lim="800000"/>
            <a:headEnd/>
            <a:tailEnd/>
          </a:ln>
        </p:spPr>
        <p:txBody>
          <a:bodyPr/>
          <a:lstStyle/>
          <a:p>
            <a:pPr marL="0" indent="0" eaLnBrk="1" hangingPunct="1">
              <a:buFont typeface="Times New Roman" pitchFamily="18" charset="0"/>
              <a:buNone/>
            </a:pPr>
            <a:r>
              <a:rPr lang="pt-BR" sz="2800"/>
              <a:t>Grandes redes de transmissão interligadas de dimensões continentais predominantemente CA com crescente aplicação de transmissão CC para longas distâncias ou para interligação de sistemas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Sistemas de transmissão: Rede norte americana</a:t>
            </a:r>
          </a:p>
        </p:txBody>
      </p:sp>
      <p:pic>
        <p:nvPicPr>
          <p:cNvPr id="16387" name="Picture 3" descr="sistemanorteamericano"/>
          <p:cNvPicPr>
            <a:picLocks noChangeAspect="1" noChangeArrowheads="1"/>
          </p:cNvPicPr>
          <p:nvPr/>
        </p:nvPicPr>
        <p:blipFill>
          <a:blip r:embed="rId2" cstate="print"/>
          <a:srcRect l="5882" t="43210" r="5882" b="5243"/>
          <a:stretch>
            <a:fillRect/>
          </a:stretch>
        </p:blipFill>
        <p:spPr bwMode="auto">
          <a:xfrm>
            <a:off x="1042988" y="908050"/>
            <a:ext cx="7391400" cy="55848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t="14301"/>
          <a:stretch>
            <a:fillRect/>
          </a:stretch>
        </p:blipFill>
        <p:spPr bwMode="blackGray">
          <a:xfrm>
            <a:off x="0" y="981075"/>
            <a:ext cx="9144000" cy="5876925"/>
          </a:xfrm>
          <a:prstGeom prst="rect">
            <a:avLst/>
          </a:prstGeom>
          <a:noFill/>
          <a:ln w="9525">
            <a:noFill/>
            <a:miter lim="800000"/>
            <a:headEnd/>
            <a:tailEnd/>
          </a:ln>
        </p:spPr>
      </p:pic>
      <p:sp>
        <p:nvSpPr>
          <p:cNvPr id="17411" name="Rectangle 2"/>
          <p:cNvSpPr>
            <a:spLocks noGrp="1" noChangeArrowheads="1"/>
          </p:cNvSpPr>
          <p:nvPr>
            <p:ph type="title"/>
          </p:nvPr>
        </p:nvSpPr>
        <p:spPr bwMode="auto">
          <a:xfrm>
            <a:off x="0" y="-27384"/>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Sistemas de transmissão: Rede norte americana</a:t>
            </a:r>
          </a:p>
        </p:txBody>
      </p:sp>
      <p:sp>
        <p:nvSpPr>
          <p:cNvPr id="17412" name="Text Box 3"/>
          <p:cNvSpPr txBox="1">
            <a:spLocks noChangeArrowheads="1"/>
          </p:cNvSpPr>
          <p:nvPr/>
        </p:nvSpPr>
        <p:spPr bwMode="auto">
          <a:xfrm>
            <a:off x="669925" y="4895850"/>
            <a:ext cx="3217863" cy="1752600"/>
          </a:xfrm>
          <a:prstGeom prst="rect">
            <a:avLst/>
          </a:prstGeom>
          <a:noFill/>
          <a:ln w="9525">
            <a:noFill/>
            <a:miter lim="800000"/>
            <a:headEnd/>
            <a:tailEnd/>
          </a:ln>
        </p:spPr>
        <p:txBody>
          <a:bodyPr lIns="82046" tIns="41024" rIns="82046" bIns="41024">
            <a:spAutoFit/>
          </a:bodyPr>
          <a:lstStyle/>
          <a:p>
            <a:pPr algn="l" defTabSz="819150">
              <a:spcBef>
                <a:spcPct val="50000"/>
              </a:spcBef>
              <a:tabLst>
                <a:tab pos="407988" algn="l"/>
              </a:tabLst>
            </a:pPr>
            <a:r>
              <a:rPr lang="en-US" sz="1300" b="1">
                <a:solidFill>
                  <a:srgbClr val="000000"/>
                </a:solidFill>
                <a:latin typeface="Verdana" pitchFamily="34" charset="0"/>
                <a:ea typeface="MS PGothic" pitchFamily="34" charset="-128"/>
              </a:rPr>
              <a:t>Legend</a:t>
            </a:r>
          </a:p>
          <a:p>
            <a:pPr algn="l" defTabSz="819150">
              <a:spcBef>
                <a:spcPct val="50000"/>
              </a:spcBef>
              <a:tabLst>
                <a:tab pos="407988" algn="l"/>
              </a:tabLst>
            </a:pPr>
            <a:r>
              <a:rPr lang="en-US" sz="1100" b="1">
                <a:solidFill>
                  <a:srgbClr val="000000"/>
                </a:solidFill>
                <a:latin typeface="Verdana" pitchFamily="34" charset="0"/>
                <a:ea typeface="MS PGothic" pitchFamily="34" charset="-128"/>
              </a:rPr>
              <a:t>	Cooperatives</a:t>
            </a:r>
          </a:p>
          <a:p>
            <a:pPr algn="l" defTabSz="819150">
              <a:spcBef>
                <a:spcPct val="50000"/>
              </a:spcBef>
              <a:tabLst>
                <a:tab pos="407988" algn="l"/>
              </a:tabLst>
            </a:pPr>
            <a:r>
              <a:rPr lang="en-US" sz="1100" b="1">
                <a:solidFill>
                  <a:srgbClr val="000000"/>
                </a:solidFill>
                <a:latin typeface="Verdana" pitchFamily="34" charset="0"/>
                <a:ea typeface="MS PGothic" pitchFamily="34" charset="-128"/>
              </a:rPr>
              <a:t>	Federal</a:t>
            </a:r>
          </a:p>
          <a:p>
            <a:pPr algn="l" defTabSz="819150">
              <a:spcBef>
                <a:spcPct val="50000"/>
              </a:spcBef>
              <a:tabLst>
                <a:tab pos="407988" algn="l"/>
              </a:tabLst>
            </a:pPr>
            <a:r>
              <a:rPr lang="en-US" sz="1100" b="1">
                <a:solidFill>
                  <a:srgbClr val="000000"/>
                </a:solidFill>
                <a:latin typeface="Verdana" pitchFamily="34" charset="0"/>
                <a:ea typeface="MS PGothic" pitchFamily="34" charset="-128"/>
              </a:rPr>
              <a:t>	Independent Transmission 	Companies</a:t>
            </a:r>
          </a:p>
          <a:p>
            <a:pPr algn="l" defTabSz="819150">
              <a:spcBef>
                <a:spcPct val="50000"/>
              </a:spcBef>
              <a:tabLst>
                <a:tab pos="407988" algn="l"/>
              </a:tabLst>
            </a:pPr>
            <a:r>
              <a:rPr lang="en-US" sz="1100" b="1">
                <a:solidFill>
                  <a:srgbClr val="000000"/>
                </a:solidFill>
                <a:latin typeface="Verdana" pitchFamily="34" charset="0"/>
                <a:ea typeface="MS PGothic" pitchFamily="34" charset="-128"/>
              </a:rPr>
              <a:t>	Other Public Power</a:t>
            </a:r>
          </a:p>
          <a:p>
            <a:pPr algn="l" defTabSz="819150">
              <a:spcBef>
                <a:spcPct val="50000"/>
              </a:spcBef>
              <a:tabLst>
                <a:tab pos="407988" algn="l"/>
              </a:tabLst>
            </a:pPr>
            <a:r>
              <a:rPr lang="en-US" sz="1100" b="1">
                <a:solidFill>
                  <a:srgbClr val="000000"/>
                </a:solidFill>
                <a:latin typeface="Verdana" pitchFamily="34" charset="0"/>
                <a:ea typeface="MS PGothic" pitchFamily="34" charset="-128"/>
              </a:rPr>
              <a:t>	Shareholder-Owned</a:t>
            </a:r>
          </a:p>
        </p:txBody>
      </p:sp>
      <p:sp>
        <p:nvSpPr>
          <p:cNvPr id="17413" name="Text Box 13"/>
          <p:cNvSpPr txBox="1">
            <a:spLocks noChangeArrowheads="1"/>
          </p:cNvSpPr>
          <p:nvPr/>
        </p:nvSpPr>
        <p:spPr bwMode="auto">
          <a:xfrm>
            <a:off x="490538" y="6611938"/>
            <a:ext cx="7977187" cy="219075"/>
          </a:xfrm>
          <a:prstGeom prst="rect">
            <a:avLst/>
          </a:prstGeom>
          <a:noFill/>
          <a:ln w="9525">
            <a:noFill/>
            <a:miter lim="800000"/>
            <a:headEnd/>
            <a:tailEnd/>
          </a:ln>
        </p:spPr>
        <p:txBody>
          <a:bodyPr lIns="82046" tIns="41024" rIns="82046" bIns="41024">
            <a:spAutoFit/>
          </a:bodyPr>
          <a:lstStyle/>
          <a:p>
            <a:pPr algn="l" defTabSz="819150">
              <a:spcBef>
                <a:spcPct val="50000"/>
              </a:spcBef>
            </a:pPr>
            <a:r>
              <a:rPr lang="en-US" sz="900" b="1">
                <a:solidFill>
                  <a:srgbClr val="000000"/>
                </a:solidFill>
                <a:latin typeface="Arial" charset="0"/>
                <a:ea typeface="MS PGothic" pitchFamily="34" charset="-128"/>
              </a:rPr>
              <a:t>Copyright </a:t>
            </a:r>
            <a:r>
              <a:rPr lang="en-US" sz="900" b="1">
                <a:solidFill>
                  <a:srgbClr val="000000"/>
                </a:solidFill>
                <a:latin typeface="Times New Roman" pitchFamily="18" charset="0"/>
                <a:ea typeface="MS PGothic" pitchFamily="34" charset="-128"/>
              </a:rPr>
              <a:t>2003</a:t>
            </a:r>
            <a:r>
              <a:rPr lang="en-US" sz="900" b="1">
                <a:solidFill>
                  <a:srgbClr val="000000"/>
                </a:solidFill>
                <a:latin typeface="Arial" charset="0"/>
                <a:ea typeface="MS PGothic" pitchFamily="34" charset="-128"/>
              </a:rPr>
              <a:t> Edison Electric Institute.  Source: POWERmap, © Platts, a Division of the McGraw Hill Companies.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CaixaDeTexto 3"/>
          <p:cNvSpPr txBox="1">
            <a:spLocks noChangeArrowheads="1"/>
          </p:cNvSpPr>
          <p:nvPr/>
        </p:nvSpPr>
        <p:spPr bwMode="auto">
          <a:xfrm>
            <a:off x="6084168" y="1341438"/>
            <a:ext cx="3059832" cy="1754326"/>
          </a:xfrm>
          <a:prstGeom prst="rect">
            <a:avLst/>
          </a:prstGeom>
          <a:noFill/>
          <a:ln w="9525">
            <a:noFill/>
            <a:miter lim="800000"/>
            <a:headEnd/>
            <a:tailEnd/>
          </a:ln>
        </p:spPr>
        <p:txBody>
          <a:bodyPr wrap="square">
            <a:spAutoFit/>
          </a:bodyPr>
          <a:lstStyle/>
          <a:p>
            <a:pPr>
              <a:spcBef>
                <a:spcPct val="50000"/>
              </a:spcBef>
            </a:pPr>
            <a:r>
              <a:rPr lang="pt-BR" dirty="0" err="1">
                <a:latin typeface="Times New Roman" pitchFamily="18" charset="0"/>
                <a:cs typeface="Times New Roman" pitchFamily="18" charset="0"/>
              </a:rPr>
              <a:t>SIN</a:t>
            </a:r>
            <a:r>
              <a:rPr lang="pt-BR" dirty="0">
                <a:latin typeface="Times New Roman" pitchFamily="18" charset="0"/>
                <a:cs typeface="Times New Roman" pitchFamily="18" charset="0"/>
              </a:rPr>
              <a:t>: Sistema Interligado Nacional</a:t>
            </a:r>
          </a:p>
          <a:p>
            <a:pPr>
              <a:spcBef>
                <a:spcPct val="50000"/>
              </a:spcBef>
            </a:pPr>
            <a:r>
              <a:rPr lang="pt-BR" dirty="0">
                <a:latin typeface="Times New Roman" pitchFamily="18" charset="0"/>
                <a:cs typeface="Times New Roman" pitchFamily="18" charset="0"/>
              </a:rPr>
              <a:t>143.739 km de linhas de transmissão</a:t>
            </a:r>
          </a:p>
        </p:txBody>
      </p:sp>
      <p:sp>
        <p:nvSpPr>
          <p:cNvPr id="5" name="Retângulo 6"/>
          <p:cNvSpPr>
            <a:spLocks noChangeArrowheads="1"/>
          </p:cNvSpPr>
          <p:nvPr/>
        </p:nvSpPr>
        <p:spPr bwMode="auto">
          <a:xfrm>
            <a:off x="72008" y="6551766"/>
            <a:ext cx="3203848" cy="261610"/>
          </a:xfrm>
          <a:prstGeom prst="rect">
            <a:avLst/>
          </a:prstGeom>
          <a:noFill/>
          <a:ln w="9525">
            <a:noFill/>
            <a:miter lim="800000"/>
            <a:headEnd/>
            <a:tailEnd/>
          </a:ln>
        </p:spPr>
        <p:txBody>
          <a:bodyPr wrap="square">
            <a:spAutoFit/>
          </a:bodyPr>
          <a:lstStyle/>
          <a:p>
            <a:r>
              <a:rPr lang="pt-BR" sz="1100" dirty="0">
                <a:latin typeface="Times New Roman" pitchFamily="18" charset="0"/>
                <a:cs typeface="Times New Roman" pitchFamily="18" charset="0"/>
              </a:rPr>
              <a:t>Fonte: Operador Nacional do Sistema - </a:t>
            </a:r>
            <a:r>
              <a:rPr lang="pt-BR" sz="1100" dirty="0" err="1">
                <a:latin typeface="Times New Roman" pitchFamily="18" charset="0"/>
                <a:cs typeface="Times New Roman" pitchFamily="18" charset="0"/>
              </a:rPr>
              <a:t>ONS</a:t>
            </a:r>
            <a:endParaRPr lang="pt-BR" sz="1100" dirty="0">
              <a:latin typeface="Times New Roman" pitchFamily="18" charset="0"/>
              <a:cs typeface="Times New Roman" pitchFamily="18" charset="0"/>
            </a:endParaRPr>
          </a:p>
        </p:txBody>
      </p:sp>
      <p:pic>
        <p:nvPicPr>
          <p:cNvPr id="62466" name="Picture 2" descr="http://ons.org.br/PublishingImages/paginas/sobre_sin/mapas/SistemadeTransmissao_Horizonte2017.jpg">
            <a:extLst>
              <a:ext uri="{FF2B5EF4-FFF2-40B4-BE49-F238E27FC236}">
                <a16:creationId xmlns:a16="http://schemas.microsoft.com/office/drawing/2014/main" id="{1B9EEF71-D577-484B-A9F9-338BB581AA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9" y="476672"/>
            <a:ext cx="6007608" cy="57750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C4377341-E00E-427F-9662-101DA1B30566}"/>
              </a:ext>
            </a:extLst>
          </p:cNvPr>
          <p:cNvSpPr>
            <a:spLocks noGrp="1" noChangeArrowheads="1"/>
          </p:cNvSpPr>
          <p:nvPr>
            <p:ph type="title"/>
          </p:nvPr>
        </p:nvSpPr>
        <p:spPr bwMode="auto">
          <a:xfrm>
            <a:off x="0" y="-27384"/>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Sistemas de transmissão: Rede brasileira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26"/>
          <p:cNvPicPr>
            <a:picLocks noChangeAspect="1" noChangeArrowheads="1"/>
          </p:cNvPicPr>
          <p:nvPr/>
        </p:nvPicPr>
        <p:blipFill>
          <a:blip r:embed="rId2" cstate="print"/>
          <a:srcRect l="18124" t="11458" r="17500" b="8333"/>
          <a:stretch>
            <a:fillRect/>
          </a:stretch>
        </p:blipFill>
        <p:spPr bwMode="auto">
          <a:xfrm>
            <a:off x="304800" y="0"/>
            <a:ext cx="8534400" cy="6608763"/>
          </a:xfrm>
          <a:prstGeom prst="rect">
            <a:avLst/>
          </a:prstGeom>
          <a:noFill/>
          <a:ln w="9525">
            <a:noFill/>
            <a:miter lim="800000"/>
            <a:headEnd/>
            <a:tailEnd/>
          </a:ln>
        </p:spPr>
      </p:pic>
      <p:sp>
        <p:nvSpPr>
          <p:cNvPr id="19459" name="Title 2"/>
          <p:cNvSpPr>
            <a:spLocks noGrp="1"/>
          </p:cNvSpPr>
          <p:nvPr>
            <p:ph type="title" idx="4294967295"/>
          </p:nvPr>
        </p:nvSpPr>
        <p:spPr bwMode="auto">
          <a:xfrm>
            <a:off x="0" y="0"/>
            <a:ext cx="9144000" cy="468313"/>
          </a:xfrm>
          <a:prstGeom prst="rect">
            <a:avLst/>
          </a:prstGeom>
          <a:noFill/>
          <a:ln>
            <a:miter lim="800000"/>
            <a:headEnd/>
            <a:tailEnd/>
          </a:ln>
        </p:spPr>
        <p:txBody>
          <a:bodyPr/>
          <a:lstStyle/>
          <a:p>
            <a:r>
              <a:rPr lang="pt-B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Geração: como alimentar esses sistemas</a:t>
            </a:r>
          </a:p>
        </p:txBody>
      </p:sp>
      <p:sp>
        <p:nvSpPr>
          <p:cNvPr id="4" name="Rectangle 1026"/>
          <p:cNvSpPr txBox="1">
            <a:spLocks noChangeArrowheads="1"/>
          </p:cNvSpPr>
          <p:nvPr/>
        </p:nvSpPr>
        <p:spPr bwMode="auto">
          <a:xfrm>
            <a:off x="34925" y="549275"/>
            <a:ext cx="8963025" cy="1655763"/>
          </a:xfrm>
          <a:prstGeom prst="rect">
            <a:avLst/>
          </a:prstGeom>
          <a:noFill/>
          <a:ln>
            <a:miter lim="800000"/>
            <a:headEnd/>
            <a:tailEnd/>
          </a:ln>
        </p:spPr>
        <p:txBody>
          <a:bodyPr lIns="90474" tIns="44444" rIns="90474" bIns="44444"/>
          <a:lstStyle/>
          <a:p>
            <a:pPr marL="539750" indent="-539750" algn="l" defTabSz="449263">
              <a:lnSpc>
                <a:spcPct val="118000"/>
              </a:lnSpc>
              <a:buClr>
                <a:srgbClr val="000000"/>
              </a:buClr>
              <a:buSzPct val="100000"/>
              <a:buFont typeface="Wingdings" pitchFamily="2" charset="2"/>
              <a:buChar char="ü"/>
              <a:defRPr/>
            </a:pPr>
            <a:r>
              <a:rPr lang="pt-BR" sz="2800" kern="0" dirty="0">
                <a:solidFill>
                  <a:srgbClr val="000000"/>
                </a:solidFill>
                <a:latin typeface="+mn-lt"/>
                <a:ea typeface="+mn-ea"/>
                <a:cs typeface="Times New Roman" pitchFamily="18" charset="0"/>
              </a:rPr>
              <a:t>Grandes usinas hidrelétricas e térmicas (carvão, gás e nuclear) localizadas afastadas dos grandes centros consumidores.</a:t>
            </a:r>
            <a:endParaRPr lang="pt-BR" kern="0" dirty="0">
              <a:solidFill>
                <a:srgbClr val="000000"/>
              </a:solidFill>
              <a:latin typeface="+mn-lt"/>
              <a:ea typeface="+mn-ea"/>
              <a:cs typeface="Times New Roman" pitchFamily="18" charset="0"/>
            </a:endParaRPr>
          </a:p>
        </p:txBody>
      </p:sp>
      <p:pic>
        <p:nvPicPr>
          <p:cNvPr id="20484" name="Picture 4"/>
          <p:cNvPicPr>
            <a:picLocks noChangeAspect="1" noChangeArrowheads="1"/>
          </p:cNvPicPr>
          <p:nvPr/>
        </p:nvPicPr>
        <p:blipFill>
          <a:blip r:embed="rId2" cstate="print"/>
          <a:srcRect b="35114"/>
          <a:stretch>
            <a:fillRect/>
          </a:stretch>
        </p:blipFill>
        <p:spPr bwMode="auto">
          <a:xfrm>
            <a:off x="1042988" y="2708275"/>
            <a:ext cx="6915150" cy="3009900"/>
          </a:xfrm>
          <a:prstGeom prst="rect">
            <a:avLst/>
          </a:prstGeom>
          <a:noFill/>
          <a:ln w="9525">
            <a:noFill/>
            <a:miter lim="800000"/>
            <a:headEnd/>
            <a:tailEnd/>
          </a:ln>
        </p:spPr>
      </p:pic>
      <p:sp>
        <p:nvSpPr>
          <p:cNvPr id="5" name="CaixaDeTexto 4"/>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a:t>
            </a:r>
          </a:p>
        </p:txBody>
      </p:sp>
      <p:sp>
        <p:nvSpPr>
          <p:cNvPr id="4099" name="Rectangle 3"/>
          <p:cNvSpPr>
            <a:spLocks noGrp="1" noChangeArrowheads="1"/>
          </p:cNvSpPr>
          <p:nvPr>
            <p:ph idx="4294967295"/>
          </p:nvPr>
        </p:nvSpPr>
        <p:spPr bwMode="auto">
          <a:xfrm>
            <a:off x="90488" y="620713"/>
            <a:ext cx="8963025" cy="4233862"/>
          </a:xfrm>
          <a:prstGeom prst="rect">
            <a:avLst/>
          </a:prstGeom>
          <a:noFill/>
          <a:ln>
            <a:miter lim="800000"/>
            <a:headEnd/>
            <a:tailEnd/>
          </a:ln>
        </p:spPr>
        <p:txBody>
          <a:bodyPr/>
          <a:lstStyle/>
          <a:p>
            <a:pPr eaLnBrk="1" hangingPunct="1">
              <a:lnSpc>
                <a:spcPct val="90000"/>
              </a:lnSpc>
            </a:pPr>
            <a:r>
              <a:rPr lang="pt-BR" sz="2200" dirty="0" err="1"/>
              <a:t>SEEs</a:t>
            </a:r>
            <a:r>
              <a:rPr lang="pt-BR" sz="2200" dirty="0"/>
              <a:t> têm em torno de 130 anos.</a:t>
            </a:r>
          </a:p>
          <a:p>
            <a:pPr eaLnBrk="1" hangingPunct="1">
              <a:lnSpc>
                <a:spcPct val="90000"/>
              </a:lnSpc>
            </a:pPr>
            <a:r>
              <a:rPr lang="pt-BR" sz="2200" dirty="0"/>
              <a:t>Inicialmente não se sabia ainda qual a melhor maneira de transmitir a energia de uma queda d’água para um centro distante (tubulação de ar comprimido, óleo).</a:t>
            </a:r>
          </a:p>
          <a:p>
            <a:pPr eaLnBrk="1" hangingPunct="1">
              <a:lnSpc>
                <a:spcPct val="90000"/>
              </a:lnSpc>
            </a:pPr>
            <a:r>
              <a:rPr lang="pt-BR" sz="2200" dirty="0"/>
              <a:t>No caso da transmissão de energia elétrica não se sabia se seria melhor utilizar corrente contínua (CC) ou corrente alternada (CA). </a:t>
            </a:r>
          </a:p>
          <a:p>
            <a:pPr eaLnBrk="1" hangingPunct="1">
              <a:lnSpc>
                <a:spcPct val="90000"/>
              </a:lnSpc>
            </a:pPr>
            <a:r>
              <a:rPr lang="pt-BR" sz="2200" dirty="0"/>
              <a:t>No caso de CA, não se sabia com que frequência nem com que número de fases.</a:t>
            </a:r>
          </a:p>
          <a:p>
            <a:pPr eaLnBrk="1" hangingPunct="1">
              <a:lnSpc>
                <a:spcPct val="90000"/>
              </a:lnSpc>
            </a:pPr>
            <a:r>
              <a:rPr lang="pt-BR" sz="2200" dirty="0"/>
              <a:t>Corrente alternada era gerada por máquinas chamadas alternadores. Corrente contínua era gerada por máquinas chamadas dínamos.</a:t>
            </a:r>
          </a:p>
          <a:p>
            <a:pPr eaLnBrk="1" hangingPunct="1">
              <a:lnSpc>
                <a:spcPct val="90000"/>
              </a:lnSpc>
            </a:pPr>
            <a:r>
              <a:rPr lang="pt-BR" sz="2200" dirty="0"/>
              <a:t>Corrente contínua parecia apresentar algumas vantagens sobre corrente alternada. Baterias podiam ser usadas como backup em situações de emergência quando os dínamos falhavam, ou ainda suprir potência durante períodos de demanda baixa.</a:t>
            </a:r>
          </a:p>
          <a:p>
            <a:pPr eaLnBrk="1" hangingPunct="1">
              <a:lnSpc>
                <a:spcPct val="90000"/>
              </a:lnSpc>
            </a:pPr>
            <a:r>
              <a:rPr lang="pt-BR" sz="2200" dirty="0"/>
              <a:t>Além disso, dínamos podiam operar em paralelo para atender a demanda crescente. Naquela época, o uso de alternadores em paralelo era considerado muito difícil devido a problemas de sincronização.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Sistemas de transmissão e de distribuição: níveis de tensão</a:t>
            </a:r>
          </a:p>
        </p:txBody>
      </p:sp>
      <p:pic>
        <p:nvPicPr>
          <p:cNvPr id="21507" name="Picture 2"/>
          <p:cNvPicPr>
            <a:picLocks noChangeAspect="1" noChangeArrowheads="1"/>
          </p:cNvPicPr>
          <p:nvPr/>
        </p:nvPicPr>
        <p:blipFill>
          <a:blip r:embed="rId2" cstate="print"/>
          <a:srcRect/>
          <a:stretch>
            <a:fillRect/>
          </a:stretch>
        </p:blipFill>
        <p:spPr bwMode="auto">
          <a:xfrm>
            <a:off x="1908175" y="696913"/>
            <a:ext cx="4954588" cy="6161087"/>
          </a:xfrm>
          <a:prstGeom prst="rect">
            <a:avLst/>
          </a:prstGeom>
          <a:noFill/>
          <a:ln w="9525">
            <a:noFill/>
            <a:miter lim="800000"/>
            <a:headEnd/>
            <a:tailEnd/>
          </a:ln>
        </p:spPr>
      </p:pic>
      <p:sp>
        <p:nvSpPr>
          <p:cNvPr id="4" name="CaixaDeTexto 3"/>
          <p:cNvSpPr txBox="1"/>
          <p:nvPr/>
        </p:nvSpPr>
        <p:spPr>
          <a:xfrm>
            <a:off x="0" y="6525344"/>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Sistemas de distribuição</a:t>
            </a:r>
          </a:p>
        </p:txBody>
      </p:sp>
      <p:pic>
        <p:nvPicPr>
          <p:cNvPr id="22531" name="Picture 2"/>
          <p:cNvPicPr>
            <a:picLocks noChangeAspect="1" noChangeArrowheads="1"/>
          </p:cNvPicPr>
          <p:nvPr/>
        </p:nvPicPr>
        <p:blipFill>
          <a:blip r:embed="rId2" cstate="print"/>
          <a:srcRect/>
          <a:stretch>
            <a:fillRect/>
          </a:stretch>
        </p:blipFill>
        <p:spPr bwMode="auto">
          <a:xfrm>
            <a:off x="1195388" y="942975"/>
            <a:ext cx="6753225" cy="4972050"/>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Sistema elétrico de potência</a:t>
            </a:r>
          </a:p>
        </p:txBody>
      </p:sp>
      <p:pic>
        <p:nvPicPr>
          <p:cNvPr id="23555" name="Picture 2"/>
          <p:cNvPicPr>
            <a:picLocks noChangeAspect="1" noChangeArrowheads="1"/>
          </p:cNvPicPr>
          <p:nvPr/>
        </p:nvPicPr>
        <p:blipFill>
          <a:blip r:embed="rId2" cstate="print"/>
          <a:srcRect/>
          <a:stretch>
            <a:fillRect/>
          </a:stretch>
        </p:blipFill>
        <p:spPr bwMode="auto">
          <a:xfrm>
            <a:off x="1331913" y="611188"/>
            <a:ext cx="6342062" cy="6246812"/>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a:r>
              <a:rPr lang="pt-BR" altLang="en-US" b="1" dirty="0">
                <a:solidFill>
                  <a:srgbClr val="009900"/>
                </a:solidFill>
                <a:latin typeface="+mj-lt"/>
              </a:rPr>
              <a:t>Sistemas de energia elétrica (</a:t>
            </a:r>
            <a:r>
              <a:rPr lang="pt-BR" altLang="en-US" b="1" dirty="0" err="1">
                <a:solidFill>
                  <a:srgbClr val="009900"/>
                </a:solidFill>
                <a:latin typeface="+mj-lt"/>
              </a:rPr>
              <a:t>GTD</a:t>
            </a:r>
            <a:r>
              <a:rPr lang="pt-BR" altLang="en-US" b="1" dirty="0">
                <a:solidFill>
                  <a:srgbClr val="009900"/>
                </a:solidFill>
                <a:latin typeface="+mj-lt"/>
              </a:rPr>
              <a:t>): passado e presente</a:t>
            </a:r>
          </a:p>
        </p:txBody>
      </p:sp>
      <p:sp>
        <p:nvSpPr>
          <p:cNvPr id="6147" name="Line 3"/>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6148" name="CaixaDeTexto 10"/>
          <p:cNvSpPr txBox="1">
            <a:spLocks noChangeArrowheads="1"/>
          </p:cNvSpPr>
          <p:nvPr/>
        </p:nvSpPr>
        <p:spPr bwMode="auto">
          <a:xfrm>
            <a:off x="152400" y="3733800"/>
            <a:ext cx="8839200" cy="2939266"/>
          </a:xfrm>
          <a:prstGeom prst="rect">
            <a:avLst/>
          </a:prstGeom>
          <a:noFill/>
          <a:ln w="9525">
            <a:noFill/>
            <a:miter lim="800000"/>
            <a:headEnd/>
            <a:tailEnd/>
          </a:ln>
        </p:spPr>
        <p:txBody>
          <a:bodyPr>
            <a:spAutoFit/>
          </a:bodyPr>
          <a:lstStyle/>
          <a:p>
            <a:pPr algn="l">
              <a:spcBef>
                <a:spcPts val="600"/>
              </a:spcBef>
            </a:pPr>
            <a:r>
              <a:rPr lang="pt-BR" altLang="en-US" sz="2000" b="0" dirty="0">
                <a:latin typeface="+mn-lt"/>
              </a:rPr>
              <a:t>Principais características:</a:t>
            </a:r>
          </a:p>
          <a:p>
            <a:pPr algn="l">
              <a:spcBef>
                <a:spcPts val="600"/>
              </a:spcBef>
              <a:buFontTx/>
              <a:buChar char="•"/>
            </a:pPr>
            <a:r>
              <a:rPr lang="pt-BR" altLang="en-US" sz="2000" b="0" dirty="0">
                <a:latin typeface="+mn-lt"/>
              </a:rPr>
              <a:t> Geração centralizada de grande porte (afastada dos centros consumidores);</a:t>
            </a:r>
          </a:p>
          <a:p>
            <a:pPr algn="l">
              <a:spcBef>
                <a:spcPts val="600"/>
              </a:spcBef>
              <a:buFontTx/>
              <a:buChar char="•"/>
            </a:pPr>
            <a:r>
              <a:rPr lang="pt-BR" altLang="en-US" sz="2000" b="0" dirty="0">
                <a:latin typeface="+mn-lt"/>
              </a:rPr>
              <a:t> Médio/Alto nível de automatização e monitoramento nos sistemas de transmissão e geração;</a:t>
            </a:r>
          </a:p>
          <a:p>
            <a:pPr algn="l">
              <a:spcBef>
                <a:spcPts val="600"/>
              </a:spcBef>
              <a:buFontTx/>
              <a:buChar char="•"/>
            </a:pPr>
            <a:r>
              <a:rPr lang="pt-BR" altLang="en-US" sz="2000" b="0" dirty="0">
                <a:latin typeface="+mn-lt"/>
              </a:rPr>
              <a:t> Baixo nível de automatização e monitoramento nos sistemas de distribuição;</a:t>
            </a:r>
          </a:p>
          <a:p>
            <a:pPr algn="l">
              <a:spcBef>
                <a:spcPts val="600"/>
              </a:spcBef>
              <a:buFontTx/>
              <a:buChar char="•"/>
            </a:pPr>
            <a:r>
              <a:rPr lang="pt-BR" altLang="en-US" sz="2000" b="0" dirty="0">
                <a:latin typeface="+mn-lt"/>
              </a:rPr>
              <a:t> Consumidor final passivo (sem possibilidades de interação e tomada de decisão);</a:t>
            </a:r>
          </a:p>
          <a:p>
            <a:pPr algn="l">
              <a:spcBef>
                <a:spcPts val="600"/>
              </a:spcBef>
              <a:buFontTx/>
              <a:buChar char="•"/>
            </a:pPr>
            <a:r>
              <a:rPr lang="pt-BR" altLang="en-US" sz="2000" b="0" dirty="0">
                <a:latin typeface="+mn-lt"/>
              </a:rPr>
              <a:t> Modelos de negócio apresentando poucas oportunidades de prestação de novos serviços. </a:t>
            </a:r>
          </a:p>
        </p:txBody>
      </p:sp>
      <p:grpSp>
        <p:nvGrpSpPr>
          <p:cNvPr id="2" name="Grupo 2"/>
          <p:cNvGrpSpPr>
            <a:grpSpLocks/>
          </p:cNvGrpSpPr>
          <p:nvPr/>
        </p:nvGrpSpPr>
        <p:grpSpPr bwMode="auto">
          <a:xfrm>
            <a:off x="304800" y="533400"/>
            <a:ext cx="8686800" cy="3159125"/>
            <a:chOff x="304800" y="533399"/>
            <a:chExt cx="8686801" cy="3159126"/>
          </a:xfrm>
        </p:grpSpPr>
        <p:pic>
          <p:nvPicPr>
            <p:cNvPr id="6150" name="Picture 4" descr="C:\Users\Walmir\Desktop\800px-Electricity_grid_simple-_North_America.svg.png"/>
            <p:cNvPicPr>
              <a:picLocks noChangeAspect="1" noChangeArrowheads="1"/>
            </p:cNvPicPr>
            <p:nvPr/>
          </p:nvPicPr>
          <p:blipFill>
            <a:blip r:embed="rId3" cstate="print"/>
            <a:srcRect/>
            <a:stretch>
              <a:fillRect/>
            </a:stretch>
          </p:blipFill>
          <p:spPr bwMode="auto">
            <a:xfrm>
              <a:off x="323850" y="533400"/>
              <a:ext cx="8537575" cy="3159125"/>
            </a:xfrm>
            <a:prstGeom prst="rect">
              <a:avLst/>
            </a:prstGeom>
            <a:noFill/>
            <a:ln w="9525">
              <a:noFill/>
              <a:miter lim="800000"/>
              <a:headEnd/>
              <a:tailEnd/>
            </a:ln>
          </p:spPr>
        </p:pic>
        <p:sp>
          <p:nvSpPr>
            <p:cNvPr id="6151" name="CaixaDeTexto 1"/>
            <p:cNvSpPr txBox="1">
              <a:spLocks noChangeArrowheads="1"/>
            </p:cNvSpPr>
            <p:nvPr/>
          </p:nvSpPr>
          <p:spPr bwMode="auto">
            <a:xfrm>
              <a:off x="7162800" y="2819400"/>
              <a:ext cx="1828801" cy="430887"/>
            </a:xfrm>
            <a:prstGeom prst="rect">
              <a:avLst/>
            </a:prstGeom>
            <a:solidFill>
              <a:schemeClr val="bg1"/>
            </a:solidFill>
            <a:ln w="9525">
              <a:noFill/>
              <a:miter lim="800000"/>
              <a:headEnd/>
              <a:tailEnd/>
            </a:ln>
          </p:spPr>
          <p:txBody>
            <a:bodyPr lIns="0" tIns="0" rIns="0" bIns="0" anchor="ctr">
              <a:spAutoFit/>
            </a:bodyPr>
            <a:lstStyle/>
            <a:p>
              <a:r>
                <a:rPr lang="pt-BR" altLang="en-US" sz="1400" b="0" dirty="0">
                  <a:latin typeface="+mj-lt"/>
                </a:rPr>
                <a:t>Consumidor Secundário 110V e 220V</a:t>
              </a:r>
            </a:p>
          </p:txBody>
        </p:sp>
        <p:sp>
          <p:nvSpPr>
            <p:cNvPr id="6152" name="CaixaDeTexto 6"/>
            <p:cNvSpPr txBox="1">
              <a:spLocks noChangeArrowheads="1"/>
            </p:cNvSpPr>
            <p:nvPr/>
          </p:nvSpPr>
          <p:spPr bwMode="auto">
            <a:xfrm>
              <a:off x="7183200" y="1904999"/>
              <a:ext cx="1656000" cy="430887"/>
            </a:xfrm>
            <a:prstGeom prst="rect">
              <a:avLst/>
            </a:prstGeom>
            <a:solidFill>
              <a:schemeClr val="bg1"/>
            </a:solidFill>
            <a:ln w="9525">
              <a:noFill/>
              <a:miter lim="800000"/>
              <a:headEnd/>
              <a:tailEnd/>
            </a:ln>
          </p:spPr>
          <p:txBody>
            <a:bodyPr lIns="0" tIns="0" rIns="0" bIns="0" anchor="ctr">
              <a:spAutoFit/>
            </a:bodyPr>
            <a:lstStyle/>
            <a:p>
              <a:r>
                <a:rPr lang="pt-BR" altLang="en-US" sz="1400" b="0" dirty="0">
                  <a:latin typeface="+mj-lt"/>
                </a:rPr>
                <a:t>Consumidor Primário 13,8kV, 34,5kV</a:t>
              </a:r>
            </a:p>
          </p:txBody>
        </p:sp>
        <p:sp>
          <p:nvSpPr>
            <p:cNvPr id="6153" name="CaixaDeTexto 7"/>
            <p:cNvSpPr txBox="1">
              <a:spLocks noChangeArrowheads="1"/>
            </p:cNvSpPr>
            <p:nvPr/>
          </p:nvSpPr>
          <p:spPr bwMode="auto">
            <a:xfrm>
              <a:off x="7131180" y="760494"/>
              <a:ext cx="1476000" cy="646331"/>
            </a:xfrm>
            <a:prstGeom prst="rect">
              <a:avLst/>
            </a:prstGeom>
            <a:solidFill>
              <a:schemeClr val="bg1"/>
            </a:solidFill>
            <a:ln w="9525">
              <a:noFill/>
              <a:miter lim="800000"/>
              <a:headEnd/>
              <a:tailEnd/>
            </a:ln>
          </p:spPr>
          <p:txBody>
            <a:bodyPr lIns="0" tIns="0" rIns="0" bIns="0" anchor="ctr">
              <a:spAutoFit/>
            </a:bodyPr>
            <a:lstStyle/>
            <a:p>
              <a:r>
                <a:rPr lang="pt-BR" altLang="en-US" sz="1400" b="0" dirty="0">
                  <a:latin typeface="+mj-lt"/>
                </a:rPr>
                <a:t>Consumidor SubTransmissão 69kV</a:t>
              </a:r>
            </a:p>
          </p:txBody>
        </p:sp>
        <p:sp>
          <p:nvSpPr>
            <p:cNvPr id="6154" name="CaixaDeTexto 8"/>
            <p:cNvSpPr txBox="1">
              <a:spLocks noChangeArrowheads="1"/>
            </p:cNvSpPr>
            <p:nvPr/>
          </p:nvSpPr>
          <p:spPr bwMode="auto">
            <a:xfrm>
              <a:off x="2667000" y="2895600"/>
              <a:ext cx="1872000" cy="430887"/>
            </a:xfrm>
            <a:prstGeom prst="rect">
              <a:avLst/>
            </a:prstGeom>
            <a:solidFill>
              <a:schemeClr val="bg1"/>
            </a:solidFill>
            <a:ln w="9525">
              <a:noFill/>
              <a:miter lim="800000"/>
              <a:headEnd/>
              <a:tailEnd/>
            </a:ln>
          </p:spPr>
          <p:txBody>
            <a:bodyPr lIns="0" tIns="0" rIns="0" bIns="0" anchor="ctr">
              <a:spAutoFit/>
            </a:bodyPr>
            <a:lstStyle/>
            <a:p>
              <a:r>
                <a:rPr lang="pt-BR" altLang="en-US" sz="1400" b="0" dirty="0">
                  <a:latin typeface="+mj-lt"/>
                </a:rPr>
                <a:t>Consumidor Transmissão 138kV, 230 kV</a:t>
              </a:r>
            </a:p>
          </p:txBody>
        </p:sp>
        <p:sp>
          <p:nvSpPr>
            <p:cNvPr id="6155" name="CaixaDeTexto 11"/>
            <p:cNvSpPr txBox="1">
              <a:spLocks noChangeArrowheads="1"/>
            </p:cNvSpPr>
            <p:nvPr/>
          </p:nvSpPr>
          <p:spPr bwMode="auto">
            <a:xfrm>
              <a:off x="1447200" y="2824434"/>
              <a:ext cx="1224000" cy="646331"/>
            </a:xfrm>
            <a:prstGeom prst="rect">
              <a:avLst/>
            </a:prstGeom>
            <a:solidFill>
              <a:schemeClr val="bg1"/>
            </a:solidFill>
            <a:ln w="9525">
              <a:noFill/>
              <a:miter lim="800000"/>
              <a:headEnd/>
              <a:tailEnd/>
            </a:ln>
          </p:spPr>
          <p:txBody>
            <a:bodyPr lIns="0" tIns="0" rIns="0" bIns="0" anchor="ctr">
              <a:spAutoFit/>
            </a:bodyPr>
            <a:lstStyle/>
            <a:p>
              <a:r>
                <a:rPr lang="pt-BR" altLang="en-US" sz="1400" b="0" dirty="0">
                  <a:latin typeface="+mn-lt"/>
                </a:rPr>
                <a:t>Transformador Elevador </a:t>
              </a:r>
            </a:p>
            <a:p>
              <a:endParaRPr lang="pt-BR" altLang="en-US" sz="1400" b="0" dirty="0">
                <a:latin typeface="+mn-lt"/>
              </a:endParaRPr>
            </a:p>
          </p:txBody>
        </p:sp>
        <p:sp>
          <p:nvSpPr>
            <p:cNvPr id="6156" name="CaixaDeTexto 12"/>
            <p:cNvSpPr txBox="1">
              <a:spLocks noChangeArrowheads="1"/>
            </p:cNvSpPr>
            <p:nvPr/>
          </p:nvSpPr>
          <p:spPr bwMode="auto">
            <a:xfrm>
              <a:off x="304800" y="1798960"/>
              <a:ext cx="1476000" cy="252000"/>
            </a:xfrm>
            <a:prstGeom prst="rect">
              <a:avLst/>
            </a:prstGeom>
            <a:solidFill>
              <a:schemeClr val="bg1"/>
            </a:solidFill>
            <a:ln w="9525">
              <a:noFill/>
              <a:miter lim="800000"/>
              <a:headEnd/>
              <a:tailEnd/>
            </a:ln>
          </p:spPr>
          <p:txBody>
            <a:bodyPr lIns="0" tIns="0" rIns="0" bIns="0" anchor="ctr">
              <a:spAutoFit/>
            </a:bodyPr>
            <a:lstStyle/>
            <a:p>
              <a:r>
                <a:rPr lang="pt-BR" altLang="en-US" sz="1400" b="0"/>
                <a:t>Geração Central</a:t>
              </a:r>
            </a:p>
          </p:txBody>
        </p:sp>
        <p:sp>
          <p:nvSpPr>
            <p:cNvPr id="6157" name="CaixaDeTexto 13"/>
            <p:cNvSpPr txBox="1">
              <a:spLocks noChangeArrowheads="1"/>
            </p:cNvSpPr>
            <p:nvPr/>
          </p:nvSpPr>
          <p:spPr bwMode="auto">
            <a:xfrm>
              <a:off x="2438400" y="1114139"/>
              <a:ext cx="2412000" cy="469359"/>
            </a:xfrm>
            <a:prstGeom prst="rect">
              <a:avLst/>
            </a:prstGeom>
            <a:solidFill>
              <a:schemeClr val="bg1"/>
            </a:solidFill>
            <a:ln w="9525">
              <a:noFill/>
              <a:miter lim="800000"/>
              <a:headEnd/>
              <a:tailEnd/>
            </a:ln>
          </p:spPr>
          <p:txBody>
            <a:bodyPr lIns="0" tIns="0" rIns="0" bIns="0" anchor="ctr">
              <a:spAutoFit/>
            </a:bodyPr>
            <a:lstStyle/>
            <a:p>
              <a:pPr>
                <a:spcBef>
                  <a:spcPts val="300"/>
                </a:spcBef>
              </a:pPr>
              <a:r>
                <a:rPr lang="pt-BR" altLang="en-US" sz="1400" b="0" dirty="0">
                  <a:latin typeface="+mj-lt"/>
                </a:rPr>
                <a:t>Linhas de Transmissão </a:t>
              </a:r>
            </a:p>
            <a:p>
              <a:pPr>
                <a:spcBef>
                  <a:spcPts val="300"/>
                </a:spcBef>
              </a:pPr>
              <a:r>
                <a:rPr lang="pt-BR" altLang="en-US" sz="1400" b="0" dirty="0">
                  <a:latin typeface="+mj-lt"/>
                </a:rPr>
                <a:t>138kV, 230kV, 440kV, 500kV</a:t>
              </a:r>
            </a:p>
          </p:txBody>
        </p:sp>
        <p:sp>
          <p:nvSpPr>
            <p:cNvPr id="6158" name="CaixaDeTexto 14"/>
            <p:cNvSpPr txBox="1">
              <a:spLocks noChangeArrowheads="1"/>
            </p:cNvSpPr>
            <p:nvPr/>
          </p:nvSpPr>
          <p:spPr bwMode="auto">
            <a:xfrm>
              <a:off x="1295400" y="3399599"/>
              <a:ext cx="1872000" cy="215444"/>
            </a:xfrm>
            <a:prstGeom prst="rect">
              <a:avLst/>
            </a:prstGeom>
            <a:solidFill>
              <a:schemeClr val="bg1"/>
            </a:solidFill>
            <a:ln w="9525">
              <a:noFill/>
              <a:miter lim="800000"/>
              <a:headEnd/>
              <a:tailEnd/>
            </a:ln>
          </p:spPr>
          <p:txBody>
            <a:bodyPr lIns="0" tIns="0" rIns="0" bIns="0" anchor="ctr">
              <a:spAutoFit/>
            </a:bodyPr>
            <a:lstStyle/>
            <a:p>
              <a:endParaRPr lang="pt-BR" altLang="en-US" sz="1400" b="0"/>
            </a:p>
          </p:txBody>
        </p:sp>
        <p:sp>
          <p:nvSpPr>
            <p:cNvPr id="6159" name="CaixaDeTexto 15"/>
            <p:cNvSpPr txBox="1">
              <a:spLocks noChangeArrowheads="1"/>
            </p:cNvSpPr>
            <p:nvPr/>
          </p:nvSpPr>
          <p:spPr bwMode="auto">
            <a:xfrm>
              <a:off x="5047259" y="568797"/>
              <a:ext cx="1252933" cy="507831"/>
            </a:xfrm>
            <a:prstGeom prst="rect">
              <a:avLst/>
            </a:prstGeom>
            <a:solidFill>
              <a:schemeClr val="bg1"/>
            </a:solidFill>
            <a:ln w="9525">
              <a:noFill/>
              <a:miter lim="800000"/>
              <a:headEnd/>
              <a:tailEnd/>
            </a:ln>
          </p:spPr>
          <p:txBody>
            <a:bodyPr wrap="square" lIns="0" tIns="0" rIns="0" bIns="0" anchor="ctr">
              <a:spAutoFit/>
            </a:bodyPr>
            <a:lstStyle/>
            <a:p>
              <a:r>
                <a:rPr lang="pt-BR" altLang="en-US" sz="1400" b="0" dirty="0">
                  <a:latin typeface="+mj-lt"/>
                </a:rPr>
                <a:t>Transformador Abaixador</a:t>
              </a:r>
            </a:p>
            <a:p>
              <a:endParaRPr lang="pt-BR" altLang="en-US" sz="500" b="0" dirty="0">
                <a:latin typeface="+mj-lt"/>
              </a:endParaRPr>
            </a:p>
          </p:txBody>
        </p:sp>
        <p:sp>
          <p:nvSpPr>
            <p:cNvPr id="6160" name="CaixaDeTexto 16"/>
            <p:cNvSpPr txBox="1">
              <a:spLocks noChangeArrowheads="1"/>
            </p:cNvSpPr>
            <p:nvPr/>
          </p:nvSpPr>
          <p:spPr bwMode="auto">
            <a:xfrm>
              <a:off x="304800" y="533399"/>
              <a:ext cx="1926600" cy="938719"/>
            </a:xfrm>
            <a:prstGeom prst="rect">
              <a:avLst/>
            </a:prstGeom>
            <a:solidFill>
              <a:schemeClr val="bg1"/>
            </a:solidFill>
            <a:ln w="9525">
              <a:solidFill>
                <a:schemeClr val="tx1"/>
              </a:solidFill>
              <a:miter lim="800000"/>
              <a:headEnd/>
              <a:tailEnd/>
            </a:ln>
          </p:spPr>
          <p:txBody>
            <a:bodyPr lIns="72000" tIns="0" rIns="72000" bIns="0" anchor="ctr">
              <a:spAutoFit/>
            </a:bodyPr>
            <a:lstStyle/>
            <a:p>
              <a:pPr algn="l">
                <a:spcBef>
                  <a:spcPts val="200"/>
                </a:spcBef>
              </a:pPr>
              <a:r>
                <a:rPr lang="pt-BR" altLang="en-US" sz="1400" b="0" dirty="0">
                  <a:latin typeface="+mn-lt"/>
                </a:rPr>
                <a:t>Código de cores:</a:t>
              </a:r>
            </a:p>
            <a:p>
              <a:pPr algn="l">
                <a:spcBef>
                  <a:spcPts val="200"/>
                </a:spcBef>
              </a:pPr>
              <a:r>
                <a:rPr lang="pt-BR" altLang="en-US" sz="1400" dirty="0">
                  <a:latin typeface="+mn-lt"/>
                </a:rPr>
                <a:t>Preto: Geração</a:t>
              </a:r>
            </a:p>
            <a:p>
              <a:pPr algn="l">
                <a:spcBef>
                  <a:spcPts val="200"/>
                </a:spcBef>
              </a:pPr>
              <a:r>
                <a:rPr lang="pt-BR" altLang="en-US" sz="1400" dirty="0">
                  <a:solidFill>
                    <a:srgbClr val="0000FF"/>
                  </a:solidFill>
                  <a:latin typeface="+mn-lt"/>
                </a:rPr>
                <a:t>Azul: Transmissão</a:t>
              </a:r>
            </a:p>
            <a:p>
              <a:pPr algn="l">
                <a:spcBef>
                  <a:spcPts val="200"/>
                </a:spcBef>
              </a:pPr>
              <a:r>
                <a:rPr lang="pt-BR" altLang="en-US" sz="1400" dirty="0">
                  <a:solidFill>
                    <a:srgbClr val="00B050"/>
                  </a:solidFill>
                  <a:latin typeface="+mn-lt"/>
                </a:rPr>
                <a:t>Verde: Distribuição</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en-US" b="1" dirty="0">
                <a:solidFill>
                  <a:srgbClr val="339933"/>
                </a:solidFill>
                <a:latin typeface="+mj-lt"/>
                <a:ea typeface="+mj-ea"/>
                <a:cs typeface="+mj-cs"/>
              </a:rPr>
              <a:t>Sistemas de energia elétrica: presente e futuro</a:t>
            </a:r>
          </a:p>
        </p:txBody>
      </p:sp>
      <p:sp>
        <p:nvSpPr>
          <p:cNvPr id="7171" name="Line 3"/>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14341" name="Text Box 4"/>
          <p:cNvSpPr txBox="1">
            <a:spLocks noChangeArrowheads="1"/>
          </p:cNvSpPr>
          <p:nvPr/>
        </p:nvSpPr>
        <p:spPr bwMode="auto">
          <a:xfrm>
            <a:off x="76200" y="1506538"/>
            <a:ext cx="8991600" cy="4255469"/>
          </a:xfrm>
          <a:prstGeom prst="rect">
            <a:avLst/>
          </a:prstGeom>
          <a:noFill/>
          <a:ln w="9525">
            <a:noFill/>
            <a:miter lim="800000"/>
            <a:headEnd/>
            <a:tailEnd/>
          </a:ln>
        </p:spPr>
        <p:txBody>
          <a:bodyPr lIns="99512" tIns="49757" rIns="99512" bIns="49757">
            <a:spAutoFit/>
          </a:bodyPr>
          <a:lstStyle/>
          <a:p>
            <a:pPr algn="l" defTabSz="993775">
              <a:spcAft>
                <a:spcPts val="600"/>
              </a:spcAft>
              <a:buFont typeface="Wingdings" pitchFamily="2" charset="2"/>
              <a:buChar char="ü"/>
              <a:defRPr/>
            </a:pPr>
            <a:r>
              <a:rPr lang="pt-BR" sz="2400" b="0" dirty="0">
                <a:latin typeface="+mn-lt"/>
              </a:rPr>
              <a:t> Crescente aumento da demanda por energia elétrica;</a:t>
            </a:r>
          </a:p>
          <a:p>
            <a:pPr algn="l" defTabSz="993775">
              <a:spcAft>
                <a:spcPts val="600"/>
              </a:spcAft>
              <a:buFont typeface="Wingdings" pitchFamily="2" charset="2"/>
              <a:buChar char="ü"/>
              <a:defRPr/>
            </a:pPr>
            <a:r>
              <a:rPr lang="pt-BR" sz="2400" b="0" dirty="0">
                <a:latin typeface="+mn-lt"/>
              </a:rPr>
              <a:t> Esgotamento de recursos primários para geração (necessidade de diversificação da matriz energética);</a:t>
            </a:r>
          </a:p>
          <a:p>
            <a:pPr algn="l" defTabSz="993775">
              <a:spcAft>
                <a:spcPts val="600"/>
              </a:spcAft>
              <a:buFont typeface="Wingdings" pitchFamily="2" charset="2"/>
              <a:buChar char="ü"/>
              <a:defRPr/>
            </a:pPr>
            <a:r>
              <a:rPr lang="pt-BR" sz="2400" b="0" dirty="0">
                <a:latin typeface="+mn-lt"/>
              </a:rPr>
              <a:t> Necessidade de redução da emissão de gases de efeito estufa (CO</a:t>
            </a:r>
            <a:r>
              <a:rPr lang="pt-BR" sz="2400" b="0" baseline="-25000" dirty="0">
                <a:latin typeface="+mn-lt"/>
              </a:rPr>
              <a:t>2</a:t>
            </a:r>
            <a:r>
              <a:rPr lang="pt-BR" sz="2400" b="0" dirty="0">
                <a:latin typeface="+mn-lt"/>
              </a:rPr>
              <a:t>);</a:t>
            </a:r>
          </a:p>
          <a:p>
            <a:pPr algn="l" defTabSz="993775">
              <a:spcAft>
                <a:spcPts val="600"/>
              </a:spcAft>
              <a:buFont typeface="Wingdings" pitchFamily="2" charset="2"/>
              <a:buChar char="ü"/>
              <a:defRPr/>
            </a:pPr>
            <a:r>
              <a:rPr lang="pt-BR" sz="2400" b="0" dirty="0">
                <a:latin typeface="+mn-lt"/>
              </a:rPr>
              <a:t> Interesses econômicos e governamentais; </a:t>
            </a:r>
          </a:p>
          <a:p>
            <a:pPr algn="l" defTabSz="993775">
              <a:spcAft>
                <a:spcPts val="600"/>
              </a:spcAft>
              <a:buFont typeface="Wingdings" pitchFamily="2" charset="2"/>
              <a:buChar char="ü"/>
              <a:defRPr/>
            </a:pPr>
            <a:r>
              <a:rPr lang="pt-BR" sz="2400" b="0" dirty="0">
                <a:latin typeface="+mn-lt"/>
              </a:rPr>
              <a:t> Sistemas com equipamentos relativamente antigos (deterioração);</a:t>
            </a:r>
          </a:p>
          <a:p>
            <a:pPr algn="l" defTabSz="993775">
              <a:spcAft>
                <a:spcPts val="600"/>
              </a:spcAft>
              <a:buFont typeface="Wingdings" pitchFamily="2" charset="2"/>
              <a:buChar char="ü"/>
              <a:defRPr/>
            </a:pPr>
            <a:r>
              <a:rPr lang="pt-BR" sz="2400" b="0" dirty="0">
                <a:latin typeface="+mn-lt"/>
              </a:rPr>
              <a:t> A sociedade digital exige melhores índices de confiabilidade e qualidade de energia (consumidores mais cientes e cargas mais sensíveis);</a:t>
            </a:r>
          </a:p>
          <a:p>
            <a:pPr algn="l" defTabSz="993775">
              <a:spcAft>
                <a:spcPts val="600"/>
              </a:spcAft>
              <a:buFont typeface="Wingdings" pitchFamily="2" charset="2"/>
              <a:buChar char="ü"/>
              <a:defRPr/>
            </a:pPr>
            <a:r>
              <a:rPr lang="pt-BR" sz="2400" b="0" dirty="0">
                <a:latin typeface="+mn-lt"/>
              </a:rPr>
              <a:t> Consumidor mais cientes dos seus direitos (exigentes).</a:t>
            </a:r>
          </a:p>
        </p:txBody>
      </p:sp>
      <p:sp>
        <p:nvSpPr>
          <p:cNvPr id="14343" name="Text Box 4"/>
          <p:cNvSpPr txBox="1">
            <a:spLocks noChangeArrowheads="1"/>
          </p:cNvSpPr>
          <p:nvPr/>
        </p:nvSpPr>
        <p:spPr bwMode="auto">
          <a:xfrm>
            <a:off x="39688" y="609600"/>
            <a:ext cx="9091612" cy="500063"/>
          </a:xfrm>
          <a:prstGeom prst="rect">
            <a:avLst/>
          </a:prstGeom>
          <a:noFill/>
          <a:ln w="9525">
            <a:noFill/>
            <a:miter lim="800000"/>
            <a:headEnd/>
            <a:tailEnd/>
          </a:ln>
        </p:spPr>
        <p:txBody>
          <a:bodyPr lIns="99512" tIns="49757" rIns="99512" bIns="49757">
            <a:spAutoFit/>
          </a:bodyPr>
          <a:lstStyle/>
          <a:p>
            <a:pPr algn="l" defTabSz="993775">
              <a:defRPr/>
            </a:pPr>
            <a:r>
              <a:rPr lang="pt-BR" sz="2600" dirty="0">
                <a:latin typeface="+mn-lt"/>
              </a:rPr>
              <a:t>Quais são os principais motivadores para as mudanças?</a:t>
            </a:r>
          </a:p>
        </p:txBody>
      </p:sp>
    </p:spTree>
    <p:extLst>
      <p:ext uri="{BB962C8B-B14F-4D97-AF65-F5344CB8AC3E}">
        <p14:creationId xmlns:p14="http://schemas.microsoft.com/office/powerpoint/2010/main" val="809787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4"/>
          <p:cNvSpPr txBox="1">
            <a:spLocks noChangeArrowheads="1"/>
          </p:cNvSpPr>
          <p:nvPr/>
        </p:nvSpPr>
        <p:spPr bwMode="auto">
          <a:xfrm>
            <a:off x="250825" y="3733800"/>
            <a:ext cx="4105275" cy="552869"/>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altLang="pt-BR" sz="1400" u="sng" dirty="0">
                <a:latin typeface="+mj-lt"/>
              </a:rPr>
              <a:t>Passado/Presente:</a:t>
            </a:r>
            <a:endParaRPr lang="pt-BR" altLang="pt-BR" sz="1400" dirty="0">
              <a:latin typeface="+mj-lt"/>
            </a:endParaRPr>
          </a:p>
          <a:p>
            <a:pPr algn="l" defTabSz="871538">
              <a:lnSpc>
                <a:spcPct val="90000"/>
              </a:lnSpc>
              <a:spcAft>
                <a:spcPts val="600"/>
              </a:spcAft>
              <a:buFontTx/>
              <a:buChar char="•"/>
              <a:defRPr/>
            </a:pPr>
            <a:r>
              <a:rPr lang="pt-BR" sz="1400" b="0" dirty="0">
                <a:latin typeface="+mj-lt"/>
              </a:rPr>
              <a:t> Principalmente geração centralizada de grande porte</a:t>
            </a:r>
          </a:p>
        </p:txBody>
      </p:sp>
      <p:sp>
        <p:nvSpPr>
          <p:cNvPr id="21508" name="Text Box 4"/>
          <p:cNvSpPr txBox="1">
            <a:spLocks noChangeArrowheads="1"/>
          </p:cNvSpPr>
          <p:nvPr/>
        </p:nvSpPr>
        <p:spPr bwMode="auto">
          <a:xfrm>
            <a:off x="4716463" y="3740150"/>
            <a:ext cx="4105275" cy="940667"/>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sz="1400" u="sng" dirty="0">
                <a:latin typeface="+mn-lt"/>
              </a:rPr>
              <a:t>Futuro (potencial):</a:t>
            </a:r>
          </a:p>
          <a:p>
            <a:pPr algn="l" defTabSz="871538">
              <a:lnSpc>
                <a:spcPct val="90000"/>
              </a:lnSpc>
              <a:spcAft>
                <a:spcPts val="600"/>
              </a:spcAft>
              <a:buFontTx/>
              <a:buChar char="•"/>
              <a:defRPr/>
            </a:pPr>
            <a:r>
              <a:rPr lang="pt-BR" sz="1400" b="0" dirty="0">
                <a:latin typeface="+mn-lt"/>
              </a:rPr>
              <a:t> Geração centralizada de grande porte combinada com a geração distribuída (principalmente envolvendo novas fontes renováveis – eólica e solar)</a:t>
            </a:r>
          </a:p>
        </p:txBody>
      </p:sp>
      <p:sp>
        <p:nvSpPr>
          <p:cNvPr id="16388" name="Line 3"/>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16389" name="Text Box 2"/>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en-US" b="1" dirty="0">
                <a:solidFill>
                  <a:srgbClr val="339933"/>
                </a:solidFill>
                <a:latin typeface="+mj-lt"/>
                <a:ea typeface="+mj-ea"/>
                <a:cs typeface="+mj-cs"/>
              </a:rPr>
              <a:t>Quais são as potenciais mudanças nos sistemas atuais?</a:t>
            </a:r>
          </a:p>
        </p:txBody>
      </p:sp>
      <p:grpSp>
        <p:nvGrpSpPr>
          <p:cNvPr id="2" name="Grupo 9"/>
          <p:cNvGrpSpPr>
            <a:grpSpLocks/>
          </p:cNvGrpSpPr>
          <p:nvPr/>
        </p:nvGrpSpPr>
        <p:grpSpPr bwMode="auto">
          <a:xfrm>
            <a:off x="1600200" y="1044575"/>
            <a:ext cx="5691188" cy="1379538"/>
            <a:chOff x="1687513" y="1346200"/>
            <a:chExt cx="5691187" cy="1379538"/>
          </a:xfrm>
        </p:grpSpPr>
        <p:pic>
          <p:nvPicPr>
            <p:cNvPr id="16393" name="Picture 18" descr="electrical_power_system"/>
            <p:cNvPicPr>
              <a:picLocks noChangeAspect="1" noChangeArrowheads="1"/>
            </p:cNvPicPr>
            <p:nvPr/>
          </p:nvPicPr>
          <p:blipFill>
            <a:blip r:embed="rId2" cstate="print"/>
            <a:srcRect/>
            <a:stretch>
              <a:fillRect/>
            </a:stretch>
          </p:blipFill>
          <p:spPr bwMode="auto">
            <a:xfrm>
              <a:off x="1687513" y="1350963"/>
              <a:ext cx="5691187" cy="1374775"/>
            </a:xfrm>
            <a:prstGeom prst="rect">
              <a:avLst/>
            </a:prstGeom>
            <a:noFill/>
            <a:ln w="9525">
              <a:noFill/>
              <a:miter lim="800000"/>
              <a:headEnd/>
              <a:tailEnd/>
            </a:ln>
          </p:spPr>
        </p:pic>
        <p:sp>
          <p:nvSpPr>
            <p:cNvPr id="16394" name="CaixaDeTexto 11"/>
            <p:cNvSpPr txBox="1">
              <a:spLocks noChangeArrowheads="1"/>
            </p:cNvSpPr>
            <p:nvPr/>
          </p:nvSpPr>
          <p:spPr bwMode="auto">
            <a:xfrm>
              <a:off x="2286000" y="1346200"/>
              <a:ext cx="557845" cy="184666"/>
            </a:xfrm>
            <a:prstGeom prst="rect">
              <a:avLst/>
            </a:prstGeom>
            <a:solidFill>
              <a:schemeClr val="bg1"/>
            </a:solidFill>
            <a:ln w="9525">
              <a:noFill/>
              <a:miter lim="800000"/>
              <a:headEnd/>
              <a:tailEnd/>
            </a:ln>
          </p:spPr>
          <p:txBody>
            <a:bodyPr wrap="none" lIns="0" tIns="0" rIns="0" bIns="0">
              <a:spAutoFit/>
            </a:bodyPr>
            <a:lstStyle/>
            <a:p>
              <a:r>
                <a:rPr lang="pt-BR" altLang="pt-BR" sz="1200"/>
                <a:t>Geração</a:t>
              </a:r>
            </a:p>
          </p:txBody>
        </p:sp>
        <p:sp>
          <p:nvSpPr>
            <p:cNvPr id="16395" name="CaixaDeTexto 12"/>
            <p:cNvSpPr txBox="1">
              <a:spLocks noChangeArrowheads="1"/>
            </p:cNvSpPr>
            <p:nvPr/>
          </p:nvSpPr>
          <p:spPr bwMode="auto">
            <a:xfrm>
              <a:off x="3702123" y="1477446"/>
              <a:ext cx="825354" cy="184666"/>
            </a:xfrm>
            <a:prstGeom prst="rect">
              <a:avLst/>
            </a:prstGeom>
            <a:solidFill>
              <a:schemeClr val="bg1"/>
            </a:solidFill>
            <a:ln w="9525">
              <a:noFill/>
              <a:miter lim="800000"/>
              <a:headEnd/>
              <a:tailEnd/>
            </a:ln>
          </p:spPr>
          <p:txBody>
            <a:bodyPr wrap="none" lIns="0" tIns="0" rIns="0" bIns="0">
              <a:spAutoFit/>
            </a:bodyPr>
            <a:lstStyle/>
            <a:p>
              <a:r>
                <a:rPr lang="pt-BR" altLang="pt-BR" sz="1200"/>
                <a:t>Transmissão</a:t>
              </a:r>
            </a:p>
          </p:txBody>
        </p:sp>
        <p:sp>
          <p:nvSpPr>
            <p:cNvPr id="16396" name="CaixaDeTexto 13"/>
            <p:cNvSpPr txBox="1">
              <a:spLocks noChangeArrowheads="1"/>
            </p:cNvSpPr>
            <p:nvPr/>
          </p:nvSpPr>
          <p:spPr bwMode="auto">
            <a:xfrm>
              <a:off x="4629077" y="1523743"/>
              <a:ext cx="812723" cy="184666"/>
            </a:xfrm>
            <a:prstGeom prst="rect">
              <a:avLst/>
            </a:prstGeom>
            <a:solidFill>
              <a:schemeClr val="bg1"/>
            </a:solidFill>
            <a:ln w="9525">
              <a:noFill/>
              <a:miter lim="800000"/>
              <a:headEnd/>
              <a:tailEnd/>
            </a:ln>
          </p:spPr>
          <p:txBody>
            <a:bodyPr wrap="none" lIns="0" tIns="0" rIns="0" bIns="0">
              <a:spAutoFit/>
            </a:bodyPr>
            <a:lstStyle/>
            <a:p>
              <a:r>
                <a:rPr lang="pt-BR" altLang="pt-BR" sz="1200"/>
                <a:t>Distribuição</a:t>
              </a:r>
            </a:p>
          </p:txBody>
        </p:sp>
        <p:sp>
          <p:nvSpPr>
            <p:cNvPr id="16397" name="CaixaDeTexto 14"/>
            <p:cNvSpPr txBox="1">
              <a:spLocks noChangeArrowheads="1"/>
            </p:cNvSpPr>
            <p:nvPr/>
          </p:nvSpPr>
          <p:spPr bwMode="auto">
            <a:xfrm>
              <a:off x="5975249" y="1430339"/>
              <a:ext cx="819135" cy="184666"/>
            </a:xfrm>
            <a:prstGeom prst="rect">
              <a:avLst/>
            </a:prstGeom>
            <a:solidFill>
              <a:schemeClr val="bg1"/>
            </a:solidFill>
            <a:ln w="9525">
              <a:noFill/>
              <a:miter lim="800000"/>
              <a:headEnd/>
              <a:tailEnd/>
            </a:ln>
          </p:spPr>
          <p:txBody>
            <a:bodyPr wrap="none" lIns="0" tIns="0" rIns="0" bIns="0">
              <a:spAutoFit/>
            </a:bodyPr>
            <a:lstStyle/>
            <a:p>
              <a:r>
                <a:rPr lang="pt-BR" altLang="pt-BR" sz="1200"/>
                <a:t>Consumidor</a:t>
              </a:r>
            </a:p>
          </p:txBody>
        </p:sp>
      </p:grpSp>
      <p:sp>
        <p:nvSpPr>
          <p:cNvPr id="16391" name="Text Box 4"/>
          <p:cNvSpPr txBox="1">
            <a:spLocks noChangeArrowheads="1"/>
          </p:cNvSpPr>
          <p:nvPr/>
        </p:nvSpPr>
        <p:spPr bwMode="auto">
          <a:xfrm>
            <a:off x="1600200" y="2438400"/>
            <a:ext cx="1944688" cy="488950"/>
          </a:xfrm>
          <a:prstGeom prst="rect">
            <a:avLst/>
          </a:prstGeom>
          <a:noFill/>
          <a:ln w="9525">
            <a:noFill/>
            <a:miter lim="800000"/>
            <a:headEnd/>
            <a:tailEnd/>
          </a:ln>
        </p:spPr>
        <p:txBody>
          <a:bodyPr lIns="87273" tIns="43637" rIns="87273" bIns="43637">
            <a:spAutoFit/>
          </a:bodyPr>
          <a:lstStyle/>
          <a:p>
            <a:pPr defTabSz="871538"/>
            <a:r>
              <a:rPr lang="pt-BR" altLang="en-US" sz="1300" dirty="0">
                <a:latin typeface="+mn-lt"/>
              </a:rPr>
              <a:t>Impacto nos sistemas de geração: </a:t>
            </a:r>
            <a:r>
              <a:rPr lang="pt-BR" altLang="en-US" sz="1300" dirty="0">
                <a:solidFill>
                  <a:srgbClr val="FF0000"/>
                </a:solidFill>
                <a:latin typeface="+mn-lt"/>
              </a:rPr>
              <a:t>Moderado</a:t>
            </a:r>
            <a:endParaRPr lang="pt-BR" altLang="en-US" sz="1300" dirty="0">
              <a:latin typeface="+mn-lt"/>
            </a:endParaRPr>
          </a:p>
        </p:txBody>
      </p:sp>
      <p:sp>
        <p:nvSpPr>
          <p:cNvPr id="16392" name="Retângulo 8"/>
          <p:cNvSpPr>
            <a:spLocks noChangeArrowheads="1"/>
          </p:cNvSpPr>
          <p:nvPr/>
        </p:nvSpPr>
        <p:spPr bwMode="auto">
          <a:xfrm>
            <a:off x="1524000" y="990600"/>
            <a:ext cx="1828800" cy="1447800"/>
          </a:xfrm>
          <a:prstGeom prst="rect">
            <a:avLst/>
          </a:prstGeom>
          <a:noFill/>
          <a:ln w="25400">
            <a:solidFill>
              <a:srgbClr val="FF0000"/>
            </a:solidFill>
            <a:miter lim="800000"/>
            <a:headEnd/>
            <a:tailEnd/>
          </a:ln>
        </p:spPr>
        <p:txBody>
          <a:bodyPr/>
          <a:lstStyle/>
          <a:p>
            <a:endParaRPr lang="pt-BR" altLang="en-US"/>
          </a:p>
        </p:txBody>
      </p:sp>
    </p:spTree>
    <p:extLst>
      <p:ext uri="{BB962C8B-B14F-4D97-AF65-F5344CB8AC3E}">
        <p14:creationId xmlns:p14="http://schemas.microsoft.com/office/powerpoint/2010/main" val="3071715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3"/>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17411" name="Text Box 2"/>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Quais são as potenciais mudanças nos sistemas atuais?</a:t>
            </a:r>
          </a:p>
        </p:txBody>
      </p:sp>
      <p:grpSp>
        <p:nvGrpSpPr>
          <p:cNvPr id="2" name="Grupo 1"/>
          <p:cNvGrpSpPr>
            <a:grpSpLocks/>
          </p:cNvGrpSpPr>
          <p:nvPr/>
        </p:nvGrpSpPr>
        <p:grpSpPr bwMode="auto">
          <a:xfrm>
            <a:off x="1600200" y="990600"/>
            <a:ext cx="5691188" cy="2108200"/>
            <a:chOff x="1688400" y="1295400"/>
            <a:chExt cx="5691187" cy="2108200"/>
          </a:xfrm>
        </p:grpSpPr>
        <p:sp>
          <p:nvSpPr>
            <p:cNvPr id="17415" name="Text Box 4"/>
            <p:cNvSpPr txBox="1">
              <a:spLocks noChangeArrowheads="1"/>
            </p:cNvSpPr>
            <p:nvPr/>
          </p:nvSpPr>
          <p:spPr bwMode="auto">
            <a:xfrm>
              <a:off x="3084513" y="2914650"/>
              <a:ext cx="1944687" cy="488950"/>
            </a:xfrm>
            <a:prstGeom prst="rect">
              <a:avLst/>
            </a:prstGeom>
            <a:noFill/>
            <a:ln w="9525">
              <a:noFill/>
              <a:miter lim="800000"/>
              <a:headEnd/>
              <a:tailEnd/>
            </a:ln>
          </p:spPr>
          <p:txBody>
            <a:bodyPr lIns="87273" tIns="43637" rIns="87273" bIns="43637">
              <a:spAutoFit/>
            </a:bodyPr>
            <a:lstStyle/>
            <a:p>
              <a:pPr defTabSz="871538"/>
              <a:r>
                <a:rPr lang="pt-BR" altLang="pt-BR" sz="1300">
                  <a:latin typeface="Calibri" pitchFamily="34" charset="0"/>
                </a:rPr>
                <a:t>Impacto nos sistemas de transmissão: </a:t>
              </a:r>
              <a:r>
                <a:rPr lang="pt-BR" altLang="pt-BR" sz="1300">
                  <a:solidFill>
                    <a:srgbClr val="FF0000"/>
                  </a:solidFill>
                  <a:latin typeface="Calibri" pitchFamily="34" charset="0"/>
                </a:rPr>
                <a:t>Moderado</a:t>
              </a:r>
              <a:endParaRPr lang="pt-BR" altLang="pt-BR" sz="1300">
                <a:latin typeface="Calibri" pitchFamily="34" charset="0"/>
              </a:endParaRPr>
            </a:p>
          </p:txBody>
        </p:sp>
        <p:grpSp>
          <p:nvGrpSpPr>
            <p:cNvPr id="3" name="Grupo 9"/>
            <p:cNvGrpSpPr>
              <a:grpSpLocks/>
            </p:cNvGrpSpPr>
            <p:nvPr/>
          </p:nvGrpSpPr>
          <p:grpSpPr bwMode="auto">
            <a:xfrm>
              <a:off x="1688400" y="1350000"/>
              <a:ext cx="5691187" cy="1379538"/>
              <a:chOff x="1687513" y="1346200"/>
              <a:chExt cx="5691187" cy="1379538"/>
            </a:xfrm>
          </p:grpSpPr>
          <p:pic>
            <p:nvPicPr>
              <p:cNvPr id="17418" name="Picture 18" descr="electrical_power_system"/>
              <p:cNvPicPr>
                <a:picLocks noChangeAspect="1" noChangeArrowheads="1"/>
              </p:cNvPicPr>
              <p:nvPr/>
            </p:nvPicPr>
            <p:blipFill>
              <a:blip r:embed="rId2" cstate="print"/>
              <a:srcRect/>
              <a:stretch>
                <a:fillRect/>
              </a:stretch>
            </p:blipFill>
            <p:spPr bwMode="auto">
              <a:xfrm>
                <a:off x="1687513" y="1350963"/>
                <a:ext cx="5691187" cy="1374775"/>
              </a:xfrm>
              <a:prstGeom prst="rect">
                <a:avLst/>
              </a:prstGeom>
              <a:noFill/>
              <a:ln w="9525">
                <a:noFill/>
                <a:miter lim="800000"/>
                <a:headEnd/>
                <a:tailEnd/>
              </a:ln>
            </p:spPr>
          </p:pic>
          <p:sp>
            <p:nvSpPr>
              <p:cNvPr id="17419" name="CaixaDeTexto 11"/>
              <p:cNvSpPr txBox="1">
                <a:spLocks noChangeArrowheads="1"/>
              </p:cNvSpPr>
              <p:nvPr/>
            </p:nvSpPr>
            <p:spPr bwMode="auto">
              <a:xfrm>
                <a:off x="2286000" y="1346200"/>
                <a:ext cx="557845" cy="184666"/>
              </a:xfrm>
              <a:prstGeom prst="rect">
                <a:avLst/>
              </a:prstGeom>
              <a:solidFill>
                <a:schemeClr val="bg1"/>
              </a:solidFill>
              <a:ln w="9525">
                <a:noFill/>
                <a:miter lim="800000"/>
                <a:headEnd/>
                <a:tailEnd/>
              </a:ln>
            </p:spPr>
            <p:txBody>
              <a:bodyPr wrap="none" lIns="0" tIns="0" rIns="0" bIns="0">
                <a:spAutoFit/>
              </a:bodyPr>
              <a:lstStyle/>
              <a:p>
                <a:r>
                  <a:rPr lang="pt-BR" altLang="pt-BR" sz="1200"/>
                  <a:t>Geração</a:t>
                </a:r>
              </a:p>
            </p:txBody>
          </p:sp>
          <p:sp>
            <p:nvSpPr>
              <p:cNvPr id="17420" name="CaixaDeTexto 12"/>
              <p:cNvSpPr txBox="1">
                <a:spLocks noChangeArrowheads="1"/>
              </p:cNvSpPr>
              <p:nvPr/>
            </p:nvSpPr>
            <p:spPr bwMode="auto">
              <a:xfrm>
                <a:off x="3702123" y="1477446"/>
                <a:ext cx="825354" cy="184666"/>
              </a:xfrm>
              <a:prstGeom prst="rect">
                <a:avLst/>
              </a:prstGeom>
              <a:solidFill>
                <a:schemeClr val="bg1"/>
              </a:solidFill>
              <a:ln w="9525">
                <a:noFill/>
                <a:miter lim="800000"/>
                <a:headEnd/>
                <a:tailEnd/>
              </a:ln>
            </p:spPr>
            <p:txBody>
              <a:bodyPr wrap="none" lIns="0" tIns="0" rIns="0" bIns="0">
                <a:spAutoFit/>
              </a:bodyPr>
              <a:lstStyle/>
              <a:p>
                <a:r>
                  <a:rPr lang="pt-BR" altLang="pt-BR" sz="1200"/>
                  <a:t>Transmissão</a:t>
                </a:r>
              </a:p>
            </p:txBody>
          </p:sp>
          <p:sp>
            <p:nvSpPr>
              <p:cNvPr id="17421" name="CaixaDeTexto 13"/>
              <p:cNvSpPr txBox="1">
                <a:spLocks noChangeArrowheads="1"/>
              </p:cNvSpPr>
              <p:nvPr/>
            </p:nvSpPr>
            <p:spPr bwMode="auto">
              <a:xfrm>
                <a:off x="4629077" y="1523743"/>
                <a:ext cx="812723" cy="184666"/>
              </a:xfrm>
              <a:prstGeom prst="rect">
                <a:avLst/>
              </a:prstGeom>
              <a:solidFill>
                <a:schemeClr val="bg1"/>
              </a:solidFill>
              <a:ln w="9525">
                <a:noFill/>
                <a:miter lim="800000"/>
                <a:headEnd/>
                <a:tailEnd/>
              </a:ln>
            </p:spPr>
            <p:txBody>
              <a:bodyPr wrap="none" lIns="0" tIns="0" rIns="0" bIns="0">
                <a:spAutoFit/>
              </a:bodyPr>
              <a:lstStyle/>
              <a:p>
                <a:r>
                  <a:rPr lang="pt-BR" altLang="pt-BR" sz="1200"/>
                  <a:t>Distribuição</a:t>
                </a:r>
              </a:p>
            </p:txBody>
          </p:sp>
          <p:sp>
            <p:nvSpPr>
              <p:cNvPr id="17422" name="CaixaDeTexto 14"/>
              <p:cNvSpPr txBox="1">
                <a:spLocks noChangeArrowheads="1"/>
              </p:cNvSpPr>
              <p:nvPr/>
            </p:nvSpPr>
            <p:spPr bwMode="auto">
              <a:xfrm>
                <a:off x="5975249" y="1430339"/>
                <a:ext cx="819135" cy="184666"/>
              </a:xfrm>
              <a:prstGeom prst="rect">
                <a:avLst/>
              </a:prstGeom>
              <a:solidFill>
                <a:schemeClr val="bg1"/>
              </a:solidFill>
              <a:ln w="9525">
                <a:noFill/>
                <a:miter lim="800000"/>
                <a:headEnd/>
                <a:tailEnd/>
              </a:ln>
            </p:spPr>
            <p:txBody>
              <a:bodyPr wrap="none" lIns="0" tIns="0" rIns="0" bIns="0">
                <a:spAutoFit/>
              </a:bodyPr>
              <a:lstStyle/>
              <a:p>
                <a:r>
                  <a:rPr lang="pt-BR" altLang="pt-BR" sz="1200"/>
                  <a:t>Consumidor</a:t>
                </a:r>
              </a:p>
            </p:txBody>
          </p:sp>
        </p:grpSp>
        <p:sp>
          <p:nvSpPr>
            <p:cNvPr id="17417" name="Retângulo 9"/>
            <p:cNvSpPr>
              <a:spLocks noChangeArrowheads="1"/>
            </p:cNvSpPr>
            <p:nvPr/>
          </p:nvSpPr>
          <p:spPr bwMode="auto">
            <a:xfrm>
              <a:off x="3642360" y="1295400"/>
              <a:ext cx="914400" cy="1524000"/>
            </a:xfrm>
            <a:prstGeom prst="rect">
              <a:avLst/>
            </a:prstGeom>
            <a:noFill/>
            <a:ln w="25400">
              <a:solidFill>
                <a:srgbClr val="FF0000"/>
              </a:solidFill>
              <a:miter lim="800000"/>
              <a:headEnd/>
              <a:tailEnd/>
            </a:ln>
          </p:spPr>
          <p:txBody>
            <a:bodyPr/>
            <a:lstStyle/>
            <a:p>
              <a:endParaRPr lang="pt-BR" altLang="pt-BR"/>
            </a:p>
          </p:txBody>
        </p:sp>
      </p:grpSp>
      <p:sp>
        <p:nvSpPr>
          <p:cNvPr id="22533" name="Text Box 4"/>
          <p:cNvSpPr txBox="1">
            <a:spLocks noChangeArrowheads="1"/>
          </p:cNvSpPr>
          <p:nvPr/>
        </p:nvSpPr>
        <p:spPr bwMode="auto">
          <a:xfrm>
            <a:off x="250825" y="3429000"/>
            <a:ext cx="4105275" cy="1947097"/>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altLang="pt-BR" sz="1400" u="sng" dirty="0">
                <a:latin typeface="+mn-lt"/>
              </a:rPr>
              <a:t>Passado/Presente:</a:t>
            </a:r>
            <a:endParaRPr lang="pt-BR" altLang="pt-BR" sz="1400" dirty="0">
              <a:latin typeface="+mn-lt"/>
            </a:endParaRPr>
          </a:p>
          <a:p>
            <a:pPr algn="l" defTabSz="871538">
              <a:lnSpc>
                <a:spcPct val="90000"/>
              </a:lnSpc>
              <a:spcAft>
                <a:spcPts val="600"/>
              </a:spcAft>
              <a:buFontTx/>
              <a:buChar char="•"/>
              <a:defRPr/>
            </a:pPr>
            <a:r>
              <a:rPr lang="pt-BR" altLang="pt-BR" sz="1400" b="0" dirty="0">
                <a:latin typeface="+mn-lt"/>
              </a:rPr>
              <a:t> Boa parte dos equipamentos monitorados manualmente</a:t>
            </a:r>
          </a:p>
          <a:p>
            <a:pPr algn="l" defTabSz="871538">
              <a:lnSpc>
                <a:spcPct val="90000"/>
              </a:lnSpc>
              <a:spcAft>
                <a:spcPts val="600"/>
              </a:spcAft>
              <a:buFontTx/>
              <a:buChar char="•"/>
              <a:defRPr/>
            </a:pPr>
            <a:r>
              <a:rPr lang="pt-BR" altLang="pt-BR" sz="1400" b="0" dirty="0">
                <a:latin typeface="+mn-lt"/>
              </a:rPr>
              <a:t> Limitadas opções de controle durante contingências (defeitos)</a:t>
            </a:r>
          </a:p>
          <a:p>
            <a:pPr algn="l" defTabSz="871538">
              <a:lnSpc>
                <a:spcPct val="90000"/>
              </a:lnSpc>
              <a:spcAft>
                <a:spcPts val="600"/>
              </a:spcAft>
              <a:buFontTx/>
              <a:buChar char="•"/>
              <a:defRPr/>
            </a:pPr>
            <a:r>
              <a:rPr lang="pt-BR" altLang="pt-BR" sz="1400" b="0" dirty="0">
                <a:latin typeface="+mn-lt"/>
              </a:rPr>
              <a:t> Não opera de forma proativa para diagnosticar potenciais problemas (atuação reativa) </a:t>
            </a:r>
          </a:p>
          <a:p>
            <a:pPr algn="l" defTabSz="871538">
              <a:lnSpc>
                <a:spcPct val="90000"/>
              </a:lnSpc>
              <a:spcAft>
                <a:spcPts val="600"/>
              </a:spcAft>
              <a:buFontTx/>
              <a:buChar char="•"/>
              <a:defRPr/>
            </a:pPr>
            <a:r>
              <a:rPr lang="pt-BR" altLang="pt-BR" sz="1400" b="0" dirty="0">
                <a:latin typeface="+mn-lt"/>
              </a:rPr>
              <a:t> Restauração manual</a:t>
            </a:r>
          </a:p>
        </p:txBody>
      </p:sp>
      <p:sp>
        <p:nvSpPr>
          <p:cNvPr id="22534" name="Text Box 4"/>
          <p:cNvSpPr txBox="1">
            <a:spLocks noChangeArrowheads="1"/>
          </p:cNvSpPr>
          <p:nvPr/>
        </p:nvSpPr>
        <p:spPr bwMode="auto">
          <a:xfrm>
            <a:off x="4714875" y="3429000"/>
            <a:ext cx="4276725" cy="1870153"/>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sz="1400" u="sng" dirty="0">
                <a:latin typeface="+mj-lt"/>
              </a:rPr>
              <a:t>Futuro (potencial):</a:t>
            </a:r>
          </a:p>
          <a:p>
            <a:pPr algn="l" defTabSz="871538">
              <a:lnSpc>
                <a:spcPct val="90000"/>
              </a:lnSpc>
              <a:spcAft>
                <a:spcPts val="600"/>
              </a:spcAft>
              <a:buFontTx/>
              <a:buChar char="•"/>
              <a:defRPr/>
            </a:pPr>
            <a:r>
              <a:rPr lang="pt-BR" altLang="pt-BR" sz="1400" b="0" dirty="0">
                <a:latin typeface="+mj-lt"/>
              </a:rPr>
              <a:t> Mais tecnologias de medição/monitoramento  (por exemplo medição sincronizada via GPS (</a:t>
            </a:r>
            <a:r>
              <a:rPr lang="pt-BR" altLang="pt-BR" sz="1400" b="1" dirty="0" err="1">
                <a:solidFill>
                  <a:srgbClr val="0000FF"/>
                </a:solidFill>
                <a:latin typeface="+mj-lt"/>
              </a:rPr>
              <a:t>PMUs</a:t>
            </a:r>
            <a:r>
              <a:rPr lang="pt-BR" altLang="pt-BR" sz="1400" b="0" dirty="0">
                <a:latin typeface="+mj-lt"/>
              </a:rPr>
              <a:t> – </a:t>
            </a:r>
            <a:r>
              <a:rPr lang="pt-BR" altLang="pt-BR" sz="1400" b="0" i="1" dirty="0" err="1">
                <a:latin typeface="+mj-lt"/>
              </a:rPr>
              <a:t>Phasor</a:t>
            </a:r>
            <a:r>
              <a:rPr lang="pt-BR" altLang="pt-BR" sz="1400" b="0" i="1" dirty="0">
                <a:latin typeface="+mj-lt"/>
              </a:rPr>
              <a:t> </a:t>
            </a:r>
            <a:r>
              <a:rPr lang="pt-BR" altLang="pt-BR" sz="1400" b="0" i="1" dirty="0" err="1">
                <a:latin typeface="+mj-lt"/>
              </a:rPr>
              <a:t>Measurement</a:t>
            </a:r>
            <a:r>
              <a:rPr lang="pt-BR" altLang="pt-BR" sz="1400" b="0" i="1" dirty="0">
                <a:latin typeface="+mj-lt"/>
              </a:rPr>
              <a:t> </a:t>
            </a:r>
            <a:r>
              <a:rPr lang="pt-BR" altLang="pt-BR" sz="1400" b="0" i="1" dirty="0" err="1">
                <a:latin typeface="+mj-lt"/>
              </a:rPr>
              <a:t>Units</a:t>
            </a:r>
            <a:r>
              <a:rPr lang="pt-BR" altLang="pt-BR" sz="1400" b="0" dirty="0">
                <a:latin typeface="+mj-lt"/>
              </a:rPr>
              <a:t>)</a:t>
            </a:r>
          </a:p>
          <a:p>
            <a:pPr algn="l" defTabSz="871538">
              <a:lnSpc>
                <a:spcPct val="90000"/>
              </a:lnSpc>
              <a:spcAft>
                <a:spcPts val="600"/>
              </a:spcAft>
              <a:buFontTx/>
              <a:buChar char="•"/>
              <a:defRPr/>
            </a:pPr>
            <a:r>
              <a:rPr lang="pt-BR" altLang="pt-BR" sz="1400" b="0" dirty="0">
                <a:latin typeface="+mj-lt"/>
              </a:rPr>
              <a:t> Mais flexibilidades de controle via eletrônica de potência (</a:t>
            </a:r>
            <a:r>
              <a:rPr lang="pt-BR" altLang="pt-BR" sz="1400" b="0" dirty="0" err="1">
                <a:latin typeface="+mj-lt"/>
              </a:rPr>
              <a:t>FACTS</a:t>
            </a:r>
            <a:r>
              <a:rPr lang="pt-BR" altLang="pt-BR" sz="1400" b="0" dirty="0">
                <a:latin typeface="+mj-lt"/>
              </a:rPr>
              <a:t>, </a:t>
            </a:r>
            <a:r>
              <a:rPr lang="pt-BR" altLang="pt-BR" sz="1400" b="1" dirty="0" err="1">
                <a:solidFill>
                  <a:srgbClr val="0000FF"/>
                </a:solidFill>
                <a:latin typeface="+mj-lt"/>
              </a:rPr>
              <a:t>HVDC</a:t>
            </a:r>
            <a:r>
              <a:rPr lang="pt-BR" altLang="pt-BR" sz="1400" b="0" dirty="0">
                <a:latin typeface="+mj-lt"/>
              </a:rPr>
              <a:t>)</a:t>
            </a:r>
          </a:p>
          <a:p>
            <a:pPr algn="l" defTabSz="871538">
              <a:lnSpc>
                <a:spcPct val="90000"/>
              </a:lnSpc>
              <a:spcAft>
                <a:spcPts val="600"/>
              </a:spcAft>
              <a:buFontTx/>
              <a:buChar char="•"/>
              <a:defRPr/>
            </a:pPr>
            <a:r>
              <a:rPr lang="pt-BR" altLang="pt-BR" sz="1400" b="0" dirty="0">
                <a:latin typeface="+mj-lt"/>
              </a:rPr>
              <a:t>  Sistemas de monitoramento, proteção e controle abrangente – </a:t>
            </a:r>
            <a:r>
              <a:rPr lang="pt-BR" altLang="pt-BR" sz="1400" b="0" dirty="0" err="1">
                <a:latin typeface="+mj-lt"/>
              </a:rPr>
              <a:t>Wide</a:t>
            </a:r>
            <a:r>
              <a:rPr lang="pt-BR" altLang="pt-BR" sz="1400" b="0" dirty="0">
                <a:latin typeface="+mj-lt"/>
              </a:rPr>
              <a:t> </a:t>
            </a:r>
            <a:r>
              <a:rPr lang="pt-BR" altLang="pt-BR" sz="1400" b="0" dirty="0" err="1">
                <a:latin typeface="+mj-lt"/>
              </a:rPr>
              <a:t>Area</a:t>
            </a:r>
            <a:r>
              <a:rPr lang="pt-BR" altLang="pt-BR" sz="1400" b="0" dirty="0">
                <a:latin typeface="+mj-lt"/>
              </a:rPr>
              <a:t> (</a:t>
            </a:r>
            <a:r>
              <a:rPr lang="pt-BR" altLang="pt-BR" sz="1400" b="1" dirty="0" err="1">
                <a:solidFill>
                  <a:srgbClr val="0000FF"/>
                </a:solidFill>
                <a:latin typeface="+mj-lt"/>
              </a:rPr>
              <a:t>WAMS</a:t>
            </a:r>
            <a:r>
              <a:rPr lang="pt-BR" altLang="pt-BR" sz="1400" b="0" dirty="0">
                <a:latin typeface="+mj-lt"/>
              </a:rPr>
              <a:t>/</a:t>
            </a:r>
            <a:r>
              <a:rPr lang="pt-BR" altLang="pt-BR" sz="1400" b="0" dirty="0" err="1">
                <a:latin typeface="+mj-lt"/>
              </a:rPr>
              <a:t>WAMPAC</a:t>
            </a:r>
            <a:r>
              <a:rPr lang="pt-BR" altLang="pt-BR" sz="1400" b="0" dirty="0">
                <a:latin typeface="+mj-lt"/>
              </a:rPr>
              <a:t>)</a:t>
            </a:r>
          </a:p>
        </p:txBody>
      </p:sp>
      <p:sp>
        <p:nvSpPr>
          <p:cNvPr id="4" name="Retângulo 3"/>
          <p:cNvSpPr/>
          <p:nvPr/>
        </p:nvSpPr>
        <p:spPr>
          <a:xfrm>
            <a:off x="0" y="6092045"/>
            <a:ext cx="9024938" cy="584775"/>
          </a:xfrm>
          <a:prstGeom prst="rect">
            <a:avLst/>
          </a:prstGeom>
        </p:spPr>
        <p:txBody>
          <a:bodyPr wrap="square">
            <a:spAutoFit/>
          </a:bodyPr>
          <a:lstStyle/>
          <a:p>
            <a:pPr algn="l"/>
            <a:r>
              <a:rPr lang="pt-BR" sz="1600" i="1" dirty="0">
                <a:latin typeface="+mn-lt"/>
              </a:rPr>
              <a:t>ONS: A sua fase inicial compreende a instalação de </a:t>
            </a:r>
            <a:r>
              <a:rPr lang="pt-BR" sz="1600" i="1" dirty="0" err="1">
                <a:latin typeface="+mn-lt"/>
              </a:rPr>
              <a:t>PMUs</a:t>
            </a:r>
            <a:r>
              <a:rPr lang="pt-BR" sz="1600" i="1" dirty="0">
                <a:latin typeface="+mn-lt"/>
              </a:rPr>
              <a:t> em 31 subestações do </a:t>
            </a:r>
            <a:r>
              <a:rPr lang="pt-BR" sz="1600" i="1" dirty="0" err="1">
                <a:latin typeface="+mn-lt"/>
              </a:rPr>
              <a:t>SIN</a:t>
            </a:r>
            <a:r>
              <a:rPr lang="pt-BR" sz="1600" i="1" dirty="0">
                <a:latin typeface="+mn-lt"/>
              </a:rPr>
              <a:t> para monitorar 181 terminais de linhas de transmissão, incluídas no Plano de Modernização de Instalações (</a:t>
            </a:r>
            <a:r>
              <a:rPr lang="pt-BR" sz="1600" i="1" dirty="0" err="1">
                <a:latin typeface="+mn-lt"/>
              </a:rPr>
              <a:t>PMI</a:t>
            </a:r>
            <a:r>
              <a:rPr lang="pt-BR" sz="1600" i="1" dirty="0">
                <a:latin typeface="+mn-lt"/>
              </a:rPr>
              <a:t>) 2014-2017.</a:t>
            </a:r>
          </a:p>
        </p:txBody>
      </p:sp>
    </p:spTree>
    <p:extLst>
      <p:ext uri="{BB962C8B-B14F-4D97-AF65-F5344CB8AC3E}">
        <p14:creationId xmlns:p14="http://schemas.microsoft.com/office/powerpoint/2010/main" val="2319304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3"/>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18435" name="Text Box 2"/>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Quais são as potenciais mudanças nos sistemas atuais?</a:t>
            </a:r>
          </a:p>
        </p:txBody>
      </p:sp>
      <p:grpSp>
        <p:nvGrpSpPr>
          <p:cNvPr id="2" name="Grupo 1"/>
          <p:cNvGrpSpPr>
            <a:grpSpLocks/>
          </p:cNvGrpSpPr>
          <p:nvPr/>
        </p:nvGrpSpPr>
        <p:grpSpPr bwMode="auto">
          <a:xfrm>
            <a:off x="1689100" y="1066800"/>
            <a:ext cx="5691188" cy="1958975"/>
            <a:chOff x="1688400" y="1350000"/>
            <a:chExt cx="5691187" cy="1957636"/>
          </a:xfrm>
        </p:grpSpPr>
        <p:sp>
          <p:nvSpPr>
            <p:cNvPr id="18439" name="Text Box 4"/>
            <p:cNvSpPr txBox="1">
              <a:spLocks noChangeArrowheads="1"/>
            </p:cNvSpPr>
            <p:nvPr/>
          </p:nvSpPr>
          <p:spPr bwMode="auto">
            <a:xfrm>
              <a:off x="4048442" y="2819400"/>
              <a:ext cx="1946275" cy="488236"/>
            </a:xfrm>
            <a:prstGeom prst="rect">
              <a:avLst/>
            </a:prstGeom>
            <a:noFill/>
            <a:ln w="9525">
              <a:noFill/>
              <a:miter lim="800000"/>
              <a:headEnd/>
              <a:tailEnd/>
            </a:ln>
          </p:spPr>
          <p:txBody>
            <a:bodyPr lIns="87273" tIns="43637" rIns="87273" bIns="43637">
              <a:spAutoFit/>
            </a:bodyPr>
            <a:lstStyle/>
            <a:p>
              <a:pPr defTabSz="871538"/>
              <a:r>
                <a:rPr lang="en-US" altLang="pt-BR" sz="1300">
                  <a:latin typeface="Calibri" pitchFamily="34" charset="0"/>
                </a:rPr>
                <a:t>Impacto nos sistemas de distribuição: </a:t>
              </a:r>
              <a:r>
                <a:rPr lang="en-US" altLang="pt-BR" sz="1300">
                  <a:solidFill>
                    <a:srgbClr val="FF0000"/>
                  </a:solidFill>
                  <a:latin typeface="Calibri" pitchFamily="34" charset="0"/>
                </a:rPr>
                <a:t>Alto</a:t>
              </a:r>
              <a:endParaRPr lang="en-US" altLang="pt-BR" sz="1300">
                <a:latin typeface="Calibri" pitchFamily="34" charset="0"/>
              </a:endParaRPr>
            </a:p>
          </p:txBody>
        </p:sp>
        <p:grpSp>
          <p:nvGrpSpPr>
            <p:cNvPr id="3" name="Grupo 9"/>
            <p:cNvGrpSpPr>
              <a:grpSpLocks/>
            </p:cNvGrpSpPr>
            <p:nvPr/>
          </p:nvGrpSpPr>
          <p:grpSpPr bwMode="auto">
            <a:xfrm>
              <a:off x="1688400" y="1350000"/>
              <a:ext cx="5691187" cy="1379538"/>
              <a:chOff x="1687513" y="1346200"/>
              <a:chExt cx="5691187" cy="1379538"/>
            </a:xfrm>
          </p:grpSpPr>
          <p:pic>
            <p:nvPicPr>
              <p:cNvPr id="18442" name="Picture 18" descr="electrical_power_system"/>
              <p:cNvPicPr>
                <a:picLocks noChangeAspect="1" noChangeArrowheads="1"/>
              </p:cNvPicPr>
              <p:nvPr/>
            </p:nvPicPr>
            <p:blipFill>
              <a:blip r:embed="rId2" cstate="print"/>
              <a:srcRect/>
              <a:stretch>
                <a:fillRect/>
              </a:stretch>
            </p:blipFill>
            <p:spPr bwMode="auto">
              <a:xfrm>
                <a:off x="1687513" y="1350963"/>
                <a:ext cx="5691187" cy="1374775"/>
              </a:xfrm>
              <a:prstGeom prst="rect">
                <a:avLst/>
              </a:prstGeom>
              <a:noFill/>
              <a:ln w="9525">
                <a:noFill/>
                <a:miter lim="800000"/>
                <a:headEnd/>
                <a:tailEnd/>
              </a:ln>
            </p:spPr>
          </p:pic>
          <p:sp>
            <p:nvSpPr>
              <p:cNvPr id="18443" name="CaixaDeTexto 11"/>
              <p:cNvSpPr txBox="1">
                <a:spLocks noChangeArrowheads="1"/>
              </p:cNvSpPr>
              <p:nvPr/>
            </p:nvSpPr>
            <p:spPr bwMode="auto">
              <a:xfrm>
                <a:off x="2286000" y="1346200"/>
                <a:ext cx="557845" cy="184666"/>
              </a:xfrm>
              <a:prstGeom prst="rect">
                <a:avLst/>
              </a:prstGeom>
              <a:solidFill>
                <a:schemeClr val="bg1"/>
              </a:solidFill>
              <a:ln w="9525">
                <a:noFill/>
                <a:miter lim="800000"/>
                <a:headEnd/>
                <a:tailEnd/>
              </a:ln>
            </p:spPr>
            <p:txBody>
              <a:bodyPr wrap="none" lIns="0" tIns="0" rIns="0" bIns="0">
                <a:spAutoFit/>
              </a:bodyPr>
              <a:lstStyle/>
              <a:p>
                <a:r>
                  <a:rPr lang="pt-BR" altLang="pt-BR" sz="1200"/>
                  <a:t>Geração</a:t>
                </a:r>
              </a:p>
            </p:txBody>
          </p:sp>
          <p:sp>
            <p:nvSpPr>
              <p:cNvPr id="18444" name="CaixaDeTexto 12"/>
              <p:cNvSpPr txBox="1">
                <a:spLocks noChangeArrowheads="1"/>
              </p:cNvSpPr>
              <p:nvPr/>
            </p:nvSpPr>
            <p:spPr bwMode="auto">
              <a:xfrm>
                <a:off x="3702123" y="1477446"/>
                <a:ext cx="825354" cy="184666"/>
              </a:xfrm>
              <a:prstGeom prst="rect">
                <a:avLst/>
              </a:prstGeom>
              <a:solidFill>
                <a:schemeClr val="bg1"/>
              </a:solidFill>
              <a:ln w="9525">
                <a:noFill/>
                <a:miter lim="800000"/>
                <a:headEnd/>
                <a:tailEnd/>
              </a:ln>
            </p:spPr>
            <p:txBody>
              <a:bodyPr wrap="none" lIns="0" tIns="0" rIns="0" bIns="0">
                <a:spAutoFit/>
              </a:bodyPr>
              <a:lstStyle/>
              <a:p>
                <a:r>
                  <a:rPr lang="pt-BR" altLang="pt-BR" sz="1200"/>
                  <a:t>Transmissão</a:t>
                </a:r>
              </a:p>
            </p:txBody>
          </p:sp>
          <p:sp>
            <p:nvSpPr>
              <p:cNvPr id="18445" name="CaixaDeTexto 13"/>
              <p:cNvSpPr txBox="1">
                <a:spLocks noChangeArrowheads="1"/>
              </p:cNvSpPr>
              <p:nvPr/>
            </p:nvSpPr>
            <p:spPr bwMode="auto">
              <a:xfrm>
                <a:off x="4629077" y="1523743"/>
                <a:ext cx="812723" cy="184666"/>
              </a:xfrm>
              <a:prstGeom prst="rect">
                <a:avLst/>
              </a:prstGeom>
              <a:solidFill>
                <a:schemeClr val="bg1"/>
              </a:solidFill>
              <a:ln w="9525">
                <a:noFill/>
                <a:miter lim="800000"/>
                <a:headEnd/>
                <a:tailEnd/>
              </a:ln>
            </p:spPr>
            <p:txBody>
              <a:bodyPr wrap="none" lIns="0" tIns="0" rIns="0" bIns="0">
                <a:spAutoFit/>
              </a:bodyPr>
              <a:lstStyle/>
              <a:p>
                <a:r>
                  <a:rPr lang="pt-BR" altLang="pt-BR" sz="1200"/>
                  <a:t>Distribuição</a:t>
                </a:r>
              </a:p>
            </p:txBody>
          </p:sp>
          <p:sp>
            <p:nvSpPr>
              <p:cNvPr id="18446" name="CaixaDeTexto 14"/>
              <p:cNvSpPr txBox="1">
                <a:spLocks noChangeArrowheads="1"/>
              </p:cNvSpPr>
              <p:nvPr/>
            </p:nvSpPr>
            <p:spPr bwMode="auto">
              <a:xfrm>
                <a:off x="5975249" y="1430339"/>
                <a:ext cx="819135" cy="184666"/>
              </a:xfrm>
              <a:prstGeom prst="rect">
                <a:avLst/>
              </a:prstGeom>
              <a:solidFill>
                <a:schemeClr val="bg1"/>
              </a:solidFill>
              <a:ln w="9525">
                <a:noFill/>
                <a:miter lim="800000"/>
                <a:headEnd/>
                <a:tailEnd/>
              </a:ln>
            </p:spPr>
            <p:txBody>
              <a:bodyPr wrap="none" lIns="0" tIns="0" rIns="0" bIns="0">
                <a:spAutoFit/>
              </a:bodyPr>
              <a:lstStyle/>
              <a:p>
                <a:r>
                  <a:rPr lang="pt-BR" altLang="pt-BR" sz="1200"/>
                  <a:t>Consumidor</a:t>
                </a:r>
              </a:p>
            </p:txBody>
          </p:sp>
        </p:grpSp>
        <p:sp>
          <p:nvSpPr>
            <p:cNvPr id="18441" name="Retângulo 9"/>
            <p:cNvSpPr>
              <a:spLocks noChangeArrowheads="1"/>
            </p:cNvSpPr>
            <p:nvPr/>
          </p:nvSpPr>
          <p:spPr bwMode="auto">
            <a:xfrm>
              <a:off x="4564380" y="1371600"/>
              <a:ext cx="914400" cy="1524000"/>
            </a:xfrm>
            <a:prstGeom prst="rect">
              <a:avLst/>
            </a:prstGeom>
            <a:noFill/>
            <a:ln w="25400">
              <a:solidFill>
                <a:srgbClr val="FF0000"/>
              </a:solidFill>
              <a:miter lim="800000"/>
              <a:headEnd/>
              <a:tailEnd/>
            </a:ln>
          </p:spPr>
          <p:txBody>
            <a:bodyPr/>
            <a:lstStyle/>
            <a:p>
              <a:endParaRPr lang="pt-BR" altLang="pt-BR"/>
            </a:p>
          </p:txBody>
        </p:sp>
      </p:grpSp>
      <p:sp>
        <p:nvSpPr>
          <p:cNvPr id="23557" name="Text Box 4"/>
          <p:cNvSpPr txBox="1">
            <a:spLocks noChangeArrowheads="1"/>
          </p:cNvSpPr>
          <p:nvPr/>
        </p:nvSpPr>
        <p:spPr bwMode="auto">
          <a:xfrm>
            <a:off x="250825" y="3344863"/>
            <a:ext cx="4105275" cy="2371828"/>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altLang="pt-BR" sz="1400" u="sng" dirty="0">
                <a:latin typeface="+mj-lt"/>
              </a:rPr>
              <a:t>Passado/Presente:</a:t>
            </a:r>
            <a:endParaRPr lang="pt-BR" altLang="pt-BR" sz="1400" dirty="0">
              <a:latin typeface="+mj-lt"/>
            </a:endParaRPr>
          </a:p>
          <a:p>
            <a:pPr algn="l" defTabSz="871538">
              <a:lnSpc>
                <a:spcPct val="90000"/>
              </a:lnSpc>
              <a:spcAft>
                <a:spcPts val="600"/>
              </a:spcAft>
              <a:buFontTx/>
              <a:buChar char="•"/>
              <a:defRPr/>
            </a:pPr>
            <a:r>
              <a:rPr lang="pt-BR" altLang="pt-BR" sz="1400" b="0" dirty="0">
                <a:latin typeface="+mj-lt"/>
              </a:rPr>
              <a:t> Equipamentos monitorados manualmente</a:t>
            </a:r>
          </a:p>
          <a:p>
            <a:pPr algn="l" defTabSz="871538">
              <a:lnSpc>
                <a:spcPct val="90000"/>
              </a:lnSpc>
              <a:spcAft>
                <a:spcPts val="600"/>
              </a:spcAft>
              <a:buFontTx/>
              <a:buChar char="•"/>
              <a:defRPr/>
            </a:pPr>
            <a:r>
              <a:rPr lang="pt-BR" altLang="pt-BR" sz="1400" b="0" dirty="0">
                <a:latin typeface="+mj-lt"/>
              </a:rPr>
              <a:t> Sistemas de proteção, controle e monitoramento limitados e localizados. </a:t>
            </a:r>
          </a:p>
          <a:p>
            <a:pPr algn="l" defTabSz="871538">
              <a:lnSpc>
                <a:spcPct val="90000"/>
              </a:lnSpc>
              <a:spcAft>
                <a:spcPts val="600"/>
              </a:spcAft>
              <a:buFontTx/>
              <a:buChar char="•"/>
              <a:defRPr/>
            </a:pPr>
            <a:r>
              <a:rPr lang="pt-BR" altLang="pt-BR" sz="1400" b="0" dirty="0">
                <a:latin typeface="+mj-lt"/>
              </a:rPr>
              <a:t> Reduzida capacidade de isolamento de faltas</a:t>
            </a:r>
          </a:p>
          <a:p>
            <a:pPr algn="l" defTabSz="871538">
              <a:lnSpc>
                <a:spcPct val="90000"/>
              </a:lnSpc>
              <a:spcAft>
                <a:spcPts val="600"/>
              </a:spcAft>
              <a:buFontTx/>
              <a:buChar char="•"/>
              <a:defRPr/>
            </a:pPr>
            <a:r>
              <a:rPr lang="pt-BR" altLang="pt-BR" sz="1400" b="0" dirty="0">
                <a:latin typeface="+mj-lt"/>
              </a:rPr>
              <a:t> Furto de energia</a:t>
            </a:r>
          </a:p>
          <a:p>
            <a:pPr algn="l" defTabSz="871538">
              <a:lnSpc>
                <a:spcPct val="90000"/>
              </a:lnSpc>
              <a:spcAft>
                <a:spcPts val="600"/>
              </a:spcAft>
              <a:buFontTx/>
              <a:buChar char="•"/>
              <a:defRPr/>
            </a:pPr>
            <a:r>
              <a:rPr lang="pt-BR" altLang="pt-BR" sz="1400" b="0" dirty="0">
                <a:latin typeface="+mj-lt"/>
              </a:rPr>
              <a:t> Perdas técnicas elevadas na distribuição de energia</a:t>
            </a:r>
          </a:p>
          <a:p>
            <a:pPr algn="l" defTabSz="871538">
              <a:lnSpc>
                <a:spcPct val="90000"/>
              </a:lnSpc>
              <a:spcAft>
                <a:spcPts val="600"/>
              </a:spcAft>
              <a:buFontTx/>
              <a:buChar char="•"/>
              <a:defRPr/>
            </a:pPr>
            <a:r>
              <a:rPr lang="pt-BR" altLang="pt-BR" sz="1400" b="0" dirty="0">
                <a:latin typeface="+mj-lt"/>
              </a:rPr>
              <a:t> Confiabilidade estimada</a:t>
            </a:r>
          </a:p>
          <a:p>
            <a:pPr algn="l" defTabSz="871538">
              <a:lnSpc>
                <a:spcPct val="90000"/>
              </a:lnSpc>
              <a:spcAft>
                <a:spcPts val="600"/>
              </a:spcAft>
              <a:buFontTx/>
              <a:buChar char="•"/>
              <a:defRPr/>
            </a:pPr>
            <a:r>
              <a:rPr lang="pt-BR" altLang="pt-BR" sz="1400" b="0" dirty="0">
                <a:latin typeface="+mj-lt"/>
              </a:rPr>
              <a:t> Rede passiva</a:t>
            </a:r>
          </a:p>
        </p:txBody>
      </p:sp>
      <p:sp>
        <p:nvSpPr>
          <p:cNvPr id="23558" name="Text Box 4"/>
          <p:cNvSpPr txBox="1">
            <a:spLocks noChangeArrowheads="1"/>
          </p:cNvSpPr>
          <p:nvPr/>
        </p:nvSpPr>
        <p:spPr bwMode="auto">
          <a:xfrm>
            <a:off x="4714875" y="3200400"/>
            <a:ext cx="4105275" cy="2953526"/>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sz="1400" u="sng" dirty="0">
                <a:latin typeface="+mj-lt"/>
              </a:rPr>
              <a:t>Futuro (potencial):</a:t>
            </a:r>
          </a:p>
          <a:p>
            <a:pPr algn="l" defTabSz="871538">
              <a:lnSpc>
                <a:spcPct val="90000"/>
              </a:lnSpc>
              <a:spcAft>
                <a:spcPts val="600"/>
              </a:spcAft>
              <a:buFontTx/>
              <a:buChar char="•"/>
              <a:defRPr/>
            </a:pPr>
            <a:r>
              <a:rPr lang="pt-BR" altLang="pt-BR" sz="1400" b="0" dirty="0">
                <a:latin typeface="+mj-lt"/>
              </a:rPr>
              <a:t> Equipamentos com monitoramento remoto e automático (soluções integradas para monitoramento da vida útil dos equipamentos)</a:t>
            </a:r>
          </a:p>
          <a:p>
            <a:pPr algn="l" defTabSz="871538">
              <a:lnSpc>
                <a:spcPct val="90000"/>
              </a:lnSpc>
              <a:spcAft>
                <a:spcPts val="600"/>
              </a:spcAft>
              <a:buFontTx/>
              <a:buChar char="•"/>
              <a:defRPr/>
            </a:pPr>
            <a:r>
              <a:rPr lang="pt-BR" altLang="pt-BR" sz="1400" b="0" dirty="0">
                <a:latin typeface="+mj-lt"/>
              </a:rPr>
              <a:t> Proteção adaptativa</a:t>
            </a:r>
          </a:p>
          <a:p>
            <a:pPr algn="l" defTabSz="871538">
              <a:lnSpc>
                <a:spcPct val="90000"/>
              </a:lnSpc>
              <a:spcAft>
                <a:spcPts val="600"/>
              </a:spcAft>
              <a:buFontTx/>
              <a:buChar char="•"/>
              <a:defRPr/>
            </a:pPr>
            <a:r>
              <a:rPr lang="pt-BR" altLang="pt-BR" sz="1400" b="0" dirty="0">
                <a:latin typeface="+mj-lt"/>
              </a:rPr>
              <a:t> Soluções integradas de monitoramento e informação do sistema em tempo real para o isolamento de faltas</a:t>
            </a:r>
          </a:p>
          <a:p>
            <a:pPr algn="l" defTabSz="871538">
              <a:lnSpc>
                <a:spcPct val="90000"/>
              </a:lnSpc>
              <a:spcAft>
                <a:spcPts val="600"/>
              </a:spcAft>
              <a:buFontTx/>
              <a:buChar char="•"/>
              <a:defRPr/>
            </a:pPr>
            <a:r>
              <a:rPr lang="pt-BR" altLang="pt-BR" sz="1400" b="0" dirty="0">
                <a:latin typeface="+mj-lt"/>
              </a:rPr>
              <a:t> Soluções integradas de monitoramento para reduzir o furto de energia</a:t>
            </a:r>
          </a:p>
          <a:p>
            <a:pPr algn="l" defTabSz="871538">
              <a:lnSpc>
                <a:spcPct val="90000"/>
              </a:lnSpc>
              <a:spcAft>
                <a:spcPts val="600"/>
              </a:spcAft>
              <a:buFontTx/>
              <a:buChar char="•"/>
              <a:defRPr/>
            </a:pPr>
            <a:r>
              <a:rPr lang="pt-BR" altLang="pt-BR" sz="1400" b="0" dirty="0">
                <a:latin typeface="+mj-lt"/>
              </a:rPr>
              <a:t> Sistemas integrados para redução de perdas</a:t>
            </a:r>
          </a:p>
          <a:p>
            <a:pPr algn="l" defTabSz="871538">
              <a:lnSpc>
                <a:spcPct val="90000"/>
              </a:lnSpc>
              <a:spcAft>
                <a:spcPts val="600"/>
              </a:spcAft>
              <a:buFontTx/>
              <a:buChar char="•"/>
              <a:defRPr/>
            </a:pPr>
            <a:r>
              <a:rPr lang="pt-BR" altLang="pt-BR" sz="1400" b="0" dirty="0">
                <a:latin typeface="+mj-lt"/>
              </a:rPr>
              <a:t> Confiabilidade preditiva</a:t>
            </a:r>
          </a:p>
          <a:p>
            <a:pPr algn="l" defTabSz="871538">
              <a:lnSpc>
                <a:spcPct val="90000"/>
              </a:lnSpc>
              <a:spcAft>
                <a:spcPts val="600"/>
              </a:spcAft>
              <a:buFontTx/>
              <a:buChar char="•"/>
              <a:defRPr/>
            </a:pPr>
            <a:r>
              <a:rPr lang="pt-BR" altLang="pt-BR" sz="1400" b="0" dirty="0">
                <a:latin typeface="+mj-lt"/>
              </a:rPr>
              <a:t> Geração distribuída</a:t>
            </a:r>
          </a:p>
        </p:txBody>
      </p:sp>
    </p:spTree>
    <p:extLst>
      <p:ext uri="{BB962C8B-B14F-4D97-AF65-F5344CB8AC3E}">
        <p14:creationId xmlns:p14="http://schemas.microsoft.com/office/powerpoint/2010/main" val="668333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3"/>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19459" name="Text Box 2"/>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Quais são as potenciais mudanças nos sistemas atuais?</a:t>
            </a:r>
          </a:p>
        </p:txBody>
      </p:sp>
      <p:grpSp>
        <p:nvGrpSpPr>
          <p:cNvPr id="2" name="Grupo 1"/>
          <p:cNvGrpSpPr>
            <a:grpSpLocks/>
          </p:cNvGrpSpPr>
          <p:nvPr/>
        </p:nvGrpSpPr>
        <p:grpSpPr bwMode="auto">
          <a:xfrm>
            <a:off x="1725613" y="939800"/>
            <a:ext cx="5799137" cy="2108200"/>
            <a:chOff x="1726406" y="1295400"/>
            <a:chExt cx="5798344" cy="2107486"/>
          </a:xfrm>
        </p:grpSpPr>
        <p:grpSp>
          <p:nvGrpSpPr>
            <p:cNvPr id="3" name="Grupo 9"/>
            <p:cNvGrpSpPr>
              <a:grpSpLocks/>
            </p:cNvGrpSpPr>
            <p:nvPr/>
          </p:nvGrpSpPr>
          <p:grpSpPr bwMode="auto">
            <a:xfrm>
              <a:off x="1726406" y="1372394"/>
              <a:ext cx="5691187" cy="1379538"/>
              <a:chOff x="1687513" y="1346200"/>
              <a:chExt cx="5691187" cy="1379538"/>
            </a:xfrm>
          </p:grpSpPr>
          <p:pic>
            <p:nvPicPr>
              <p:cNvPr id="19466" name="Picture 18" descr="electrical_power_system"/>
              <p:cNvPicPr>
                <a:picLocks noChangeAspect="1" noChangeArrowheads="1"/>
              </p:cNvPicPr>
              <p:nvPr/>
            </p:nvPicPr>
            <p:blipFill>
              <a:blip r:embed="rId2" cstate="print"/>
              <a:srcRect/>
              <a:stretch>
                <a:fillRect/>
              </a:stretch>
            </p:blipFill>
            <p:spPr bwMode="auto">
              <a:xfrm>
                <a:off x="1687513" y="1350963"/>
                <a:ext cx="5691187" cy="1374775"/>
              </a:xfrm>
              <a:prstGeom prst="rect">
                <a:avLst/>
              </a:prstGeom>
              <a:noFill/>
              <a:ln w="9525">
                <a:noFill/>
                <a:miter lim="800000"/>
                <a:headEnd/>
                <a:tailEnd/>
              </a:ln>
            </p:spPr>
          </p:pic>
          <p:sp>
            <p:nvSpPr>
              <p:cNvPr id="19467" name="CaixaDeTexto 11"/>
              <p:cNvSpPr txBox="1">
                <a:spLocks noChangeArrowheads="1"/>
              </p:cNvSpPr>
              <p:nvPr/>
            </p:nvSpPr>
            <p:spPr bwMode="auto">
              <a:xfrm>
                <a:off x="2286000" y="1346200"/>
                <a:ext cx="557845" cy="184666"/>
              </a:xfrm>
              <a:prstGeom prst="rect">
                <a:avLst/>
              </a:prstGeom>
              <a:solidFill>
                <a:schemeClr val="bg1"/>
              </a:solidFill>
              <a:ln w="9525">
                <a:noFill/>
                <a:miter lim="800000"/>
                <a:headEnd/>
                <a:tailEnd/>
              </a:ln>
            </p:spPr>
            <p:txBody>
              <a:bodyPr wrap="none" lIns="0" tIns="0" rIns="0" bIns="0">
                <a:spAutoFit/>
              </a:bodyPr>
              <a:lstStyle/>
              <a:p>
                <a:r>
                  <a:rPr lang="pt-BR" altLang="pt-BR" sz="1200"/>
                  <a:t>Geração</a:t>
                </a:r>
              </a:p>
            </p:txBody>
          </p:sp>
          <p:sp>
            <p:nvSpPr>
              <p:cNvPr id="19468" name="CaixaDeTexto 12"/>
              <p:cNvSpPr txBox="1">
                <a:spLocks noChangeArrowheads="1"/>
              </p:cNvSpPr>
              <p:nvPr/>
            </p:nvSpPr>
            <p:spPr bwMode="auto">
              <a:xfrm>
                <a:off x="3702123" y="1477446"/>
                <a:ext cx="825354" cy="184666"/>
              </a:xfrm>
              <a:prstGeom prst="rect">
                <a:avLst/>
              </a:prstGeom>
              <a:solidFill>
                <a:schemeClr val="bg1"/>
              </a:solidFill>
              <a:ln w="9525">
                <a:noFill/>
                <a:miter lim="800000"/>
                <a:headEnd/>
                <a:tailEnd/>
              </a:ln>
            </p:spPr>
            <p:txBody>
              <a:bodyPr wrap="none" lIns="0" tIns="0" rIns="0" bIns="0">
                <a:spAutoFit/>
              </a:bodyPr>
              <a:lstStyle/>
              <a:p>
                <a:r>
                  <a:rPr lang="pt-BR" altLang="pt-BR" sz="1200"/>
                  <a:t>Transmissão</a:t>
                </a:r>
              </a:p>
            </p:txBody>
          </p:sp>
          <p:sp>
            <p:nvSpPr>
              <p:cNvPr id="19469" name="CaixaDeTexto 13"/>
              <p:cNvSpPr txBox="1">
                <a:spLocks noChangeArrowheads="1"/>
              </p:cNvSpPr>
              <p:nvPr/>
            </p:nvSpPr>
            <p:spPr bwMode="auto">
              <a:xfrm>
                <a:off x="4629077" y="1523743"/>
                <a:ext cx="812723" cy="184666"/>
              </a:xfrm>
              <a:prstGeom prst="rect">
                <a:avLst/>
              </a:prstGeom>
              <a:solidFill>
                <a:schemeClr val="bg1"/>
              </a:solidFill>
              <a:ln w="9525">
                <a:noFill/>
                <a:miter lim="800000"/>
                <a:headEnd/>
                <a:tailEnd/>
              </a:ln>
            </p:spPr>
            <p:txBody>
              <a:bodyPr wrap="none" lIns="0" tIns="0" rIns="0" bIns="0">
                <a:spAutoFit/>
              </a:bodyPr>
              <a:lstStyle/>
              <a:p>
                <a:r>
                  <a:rPr lang="pt-BR" altLang="pt-BR" sz="1200"/>
                  <a:t>Distribuição</a:t>
                </a:r>
              </a:p>
            </p:txBody>
          </p:sp>
          <p:sp>
            <p:nvSpPr>
              <p:cNvPr id="19470" name="CaixaDeTexto 14"/>
              <p:cNvSpPr txBox="1">
                <a:spLocks noChangeArrowheads="1"/>
              </p:cNvSpPr>
              <p:nvPr/>
            </p:nvSpPr>
            <p:spPr bwMode="auto">
              <a:xfrm>
                <a:off x="5975249" y="1430339"/>
                <a:ext cx="819135" cy="184666"/>
              </a:xfrm>
              <a:prstGeom prst="rect">
                <a:avLst/>
              </a:prstGeom>
              <a:solidFill>
                <a:schemeClr val="bg1"/>
              </a:solidFill>
              <a:ln w="9525">
                <a:noFill/>
                <a:miter lim="800000"/>
                <a:headEnd/>
                <a:tailEnd/>
              </a:ln>
            </p:spPr>
            <p:txBody>
              <a:bodyPr wrap="none" lIns="0" tIns="0" rIns="0" bIns="0">
                <a:spAutoFit/>
              </a:bodyPr>
              <a:lstStyle/>
              <a:p>
                <a:r>
                  <a:rPr lang="pt-BR" altLang="pt-BR" sz="1200"/>
                  <a:t>Consumidor</a:t>
                </a:r>
              </a:p>
            </p:txBody>
          </p:sp>
        </p:grpSp>
        <p:sp>
          <p:nvSpPr>
            <p:cNvPr id="19464" name="Text Box 4"/>
            <p:cNvSpPr txBox="1">
              <a:spLocks noChangeArrowheads="1"/>
            </p:cNvSpPr>
            <p:nvPr/>
          </p:nvSpPr>
          <p:spPr bwMode="auto">
            <a:xfrm>
              <a:off x="5580063" y="2914650"/>
              <a:ext cx="1944687" cy="488236"/>
            </a:xfrm>
            <a:prstGeom prst="rect">
              <a:avLst/>
            </a:prstGeom>
            <a:noFill/>
            <a:ln w="9525">
              <a:noFill/>
              <a:miter lim="800000"/>
              <a:headEnd/>
              <a:tailEnd/>
            </a:ln>
          </p:spPr>
          <p:txBody>
            <a:bodyPr lIns="87273" tIns="43637" rIns="87273" bIns="43637">
              <a:spAutoFit/>
            </a:bodyPr>
            <a:lstStyle/>
            <a:p>
              <a:pPr defTabSz="871538"/>
              <a:r>
                <a:rPr lang="en-US" altLang="pt-BR" sz="1300">
                  <a:latin typeface="Calibri" pitchFamily="34" charset="0"/>
                </a:rPr>
                <a:t>Impacto nos consumidores: </a:t>
              </a:r>
              <a:r>
                <a:rPr lang="en-US" altLang="pt-BR" sz="1300">
                  <a:solidFill>
                    <a:srgbClr val="FF0000"/>
                  </a:solidFill>
                  <a:latin typeface="Calibri" pitchFamily="34" charset="0"/>
                </a:rPr>
                <a:t>Alto</a:t>
              </a:r>
              <a:endParaRPr lang="en-US" altLang="pt-BR" sz="1300">
                <a:latin typeface="Calibri" pitchFamily="34" charset="0"/>
              </a:endParaRPr>
            </a:p>
          </p:txBody>
        </p:sp>
        <p:sp>
          <p:nvSpPr>
            <p:cNvPr id="19465" name="Retângulo 9"/>
            <p:cNvSpPr>
              <a:spLocks noChangeArrowheads="1"/>
            </p:cNvSpPr>
            <p:nvPr/>
          </p:nvSpPr>
          <p:spPr bwMode="auto">
            <a:xfrm>
              <a:off x="5775960" y="1295400"/>
              <a:ext cx="1676400" cy="1524000"/>
            </a:xfrm>
            <a:prstGeom prst="rect">
              <a:avLst/>
            </a:prstGeom>
            <a:noFill/>
            <a:ln w="25400">
              <a:solidFill>
                <a:srgbClr val="FF0000"/>
              </a:solidFill>
              <a:miter lim="800000"/>
              <a:headEnd/>
              <a:tailEnd/>
            </a:ln>
          </p:spPr>
          <p:txBody>
            <a:bodyPr/>
            <a:lstStyle/>
            <a:p>
              <a:endParaRPr lang="pt-BR" altLang="pt-BR"/>
            </a:p>
          </p:txBody>
        </p:sp>
      </p:grpSp>
      <p:sp>
        <p:nvSpPr>
          <p:cNvPr id="24581" name="Text Box 4"/>
          <p:cNvSpPr txBox="1">
            <a:spLocks noChangeArrowheads="1"/>
          </p:cNvSpPr>
          <p:nvPr/>
        </p:nvSpPr>
        <p:spPr bwMode="auto">
          <a:xfrm>
            <a:off x="250825" y="3295650"/>
            <a:ext cx="4105275" cy="2722694"/>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altLang="pt-BR" sz="1400" u="sng" dirty="0">
                <a:latin typeface="+mj-lt"/>
              </a:rPr>
              <a:t>Passado/Presente:</a:t>
            </a:r>
            <a:endParaRPr lang="pt-BR" altLang="pt-BR" sz="1400" dirty="0">
              <a:latin typeface="+mj-lt"/>
            </a:endParaRPr>
          </a:p>
          <a:p>
            <a:pPr algn="l" defTabSz="871538">
              <a:lnSpc>
                <a:spcPct val="90000"/>
              </a:lnSpc>
              <a:spcAft>
                <a:spcPts val="600"/>
              </a:spcAft>
              <a:buFontTx/>
              <a:buChar char="•"/>
              <a:defRPr/>
            </a:pPr>
            <a:r>
              <a:rPr lang="pt-BR" altLang="pt-BR" sz="1400" b="0" dirty="0">
                <a:latin typeface="+mj-lt"/>
              </a:rPr>
              <a:t> Cargas tradicionais (simples e bem comportadas)</a:t>
            </a:r>
          </a:p>
          <a:p>
            <a:pPr algn="l" defTabSz="871538">
              <a:lnSpc>
                <a:spcPct val="90000"/>
              </a:lnSpc>
              <a:spcAft>
                <a:spcPts val="600"/>
              </a:spcAft>
              <a:buFontTx/>
              <a:buChar char="•"/>
              <a:defRPr/>
            </a:pPr>
            <a:r>
              <a:rPr lang="pt-BR" altLang="pt-BR" sz="1400" b="0" dirty="0">
                <a:latin typeface="+mj-lt"/>
              </a:rPr>
              <a:t> Impossibilidade em exercer controle direto sobre o uso de energia dos consumidores (pelas concessionárias). Respostas limitadas a programas de eficiência energética</a:t>
            </a:r>
          </a:p>
          <a:p>
            <a:pPr algn="l" defTabSz="871538">
              <a:lnSpc>
                <a:spcPct val="90000"/>
              </a:lnSpc>
              <a:spcAft>
                <a:spcPts val="600"/>
              </a:spcAft>
              <a:buFontTx/>
              <a:buChar char="•"/>
              <a:defRPr/>
            </a:pPr>
            <a:r>
              <a:rPr lang="pt-BR" altLang="pt-BR" sz="1400" b="0" dirty="0">
                <a:latin typeface="+mj-lt"/>
              </a:rPr>
              <a:t> Falta de conhecimento sobre como os consumidores estão utilizando a energia (para redução e otimização do uso)</a:t>
            </a:r>
          </a:p>
          <a:p>
            <a:pPr algn="l" defTabSz="871538">
              <a:lnSpc>
                <a:spcPct val="90000"/>
              </a:lnSpc>
              <a:spcAft>
                <a:spcPts val="600"/>
              </a:spcAft>
              <a:buFontTx/>
              <a:buChar char="•"/>
              <a:defRPr/>
            </a:pPr>
            <a:r>
              <a:rPr lang="pt-BR" altLang="pt-BR" sz="1400" b="0" dirty="0">
                <a:latin typeface="+mj-lt"/>
              </a:rPr>
              <a:t> Dificuldades em utilizar geração distribuída e sistemas de armazenamento de energia para melhor aproveitamento do sistema elétrico</a:t>
            </a:r>
          </a:p>
        </p:txBody>
      </p:sp>
      <p:sp>
        <p:nvSpPr>
          <p:cNvPr id="24582" name="Text Box 4"/>
          <p:cNvSpPr txBox="1">
            <a:spLocks noChangeArrowheads="1"/>
          </p:cNvSpPr>
          <p:nvPr/>
        </p:nvSpPr>
        <p:spPr bwMode="auto">
          <a:xfrm>
            <a:off x="4714875" y="3276600"/>
            <a:ext cx="4105275" cy="2024041"/>
          </a:xfrm>
          <a:prstGeom prst="rect">
            <a:avLst/>
          </a:prstGeom>
          <a:noFill/>
          <a:ln w="9525">
            <a:noFill/>
            <a:miter lim="800000"/>
            <a:headEnd/>
            <a:tailEnd/>
          </a:ln>
        </p:spPr>
        <p:txBody>
          <a:bodyPr lIns="87273" tIns="43637" rIns="87273" bIns="43637">
            <a:spAutoFit/>
          </a:bodyPr>
          <a:lstStyle/>
          <a:p>
            <a:pPr algn="just" defTabSz="871538">
              <a:lnSpc>
                <a:spcPct val="90000"/>
              </a:lnSpc>
              <a:spcAft>
                <a:spcPts val="600"/>
              </a:spcAft>
              <a:defRPr/>
            </a:pPr>
            <a:r>
              <a:rPr lang="pt-BR" sz="1400" u="sng" dirty="0">
                <a:latin typeface="+mj-lt"/>
              </a:rPr>
              <a:t>Futuro (potencial):</a:t>
            </a:r>
          </a:p>
          <a:p>
            <a:pPr algn="l" defTabSz="871538">
              <a:lnSpc>
                <a:spcPct val="90000"/>
              </a:lnSpc>
              <a:spcAft>
                <a:spcPts val="600"/>
              </a:spcAft>
              <a:buFontTx/>
              <a:buChar char="•"/>
              <a:defRPr/>
            </a:pPr>
            <a:r>
              <a:rPr lang="pt-BR" altLang="pt-BR" sz="1400" b="0" dirty="0">
                <a:latin typeface="+mj-lt"/>
              </a:rPr>
              <a:t> Dispositivos digitais/microprocessados/eletrônicos</a:t>
            </a:r>
          </a:p>
          <a:p>
            <a:pPr algn="l" defTabSz="871538">
              <a:lnSpc>
                <a:spcPct val="90000"/>
              </a:lnSpc>
              <a:spcAft>
                <a:spcPts val="600"/>
              </a:spcAft>
              <a:buFontTx/>
              <a:buChar char="•"/>
              <a:defRPr/>
            </a:pPr>
            <a:r>
              <a:rPr lang="pt-BR" altLang="pt-BR" sz="1400" b="0" dirty="0">
                <a:latin typeface="+mj-lt"/>
              </a:rPr>
              <a:t> Soluções de resposta à demanda com controle direto sobre a carga</a:t>
            </a:r>
          </a:p>
          <a:p>
            <a:pPr algn="l" defTabSz="871538">
              <a:lnSpc>
                <a:spcPct val="90000"/>
              </a:lnSpc>
              <a:spcAft>
                <a:spcPts val="600"/>
              </a:spcAft>
              <a:buFontTx/>
              <a:buChar char="•"/>
              <a:defRPr/>
            </a:pPr>
            <a:r>
              <a:rPr lang="pt-BR" altLang="pt-BR" sz="1400" b="0" dirty="0">
                <a:latin typeface="+mj-lt"/>
              </a:rPr>
              <a:t>  Infraestrutura avançada de medição (</a:t>
            </a:r>
            <a:r>
              <a:rPr lang="pt-BR" altLang="pt-BR" sz="1400" b="0" dirty="0" err="1">
                <a:latin typeface="+mj-lt"/>
              </a:rPr>
              <a:t>smart</a:t>
            </a:r>
            <a:r>
              <a:rPr lang="pt-BR" altLang="pt-BR" sz="1400" b="0" dirty="0">
                <a:latin typeface="+mj-lt"/>
              </a:rPr>
              <a:t> </a:t>
            </a:r>
            <a:r>
              <a:rPr lang="pt-BR" altLang="pt-BR" sz="1400" b="0" dirty="0" err="1">
                <a:latin typeface="+mj-lt"/>
              </a:rPr>
              <a:t>meters</a:t>
            </a:r>
            <a:r>
              <a:rPr lang="pt-BR" altLang="pt-BR" sz="1400" b="0" dirty="0">
                <a:latin typeface="+mj-lt"/>
              </a:rPr>
              <a:t>)</a:t>
            </a:r>
          </a:p>
          <a:p>
            <a:pPr algn="l" defTabSz="871538">
              <a:lnSpc>
                <a:spcPct val="90000"/>
              </a:lnSpc>
              <a:spcAft>
                <a:spcPts val="600"/>
              </a:spcAft>
              <a:buFontTx/>
              <a:buChar char="•"/>
              <a:defRPr/>
            </a:pPr>
            <a:r>
              <a:rPr lang="pt-BR" altLang="pt-BR" sz="1400" b="0" dirty="0">
                <a:latin typeface="+mj-lt"/>
              </a:rPr>
              <a:t> Soluções para gerenciamento de energia residencial</a:t>
            </a:r>
          </a:p>
          <a:p>
            <a:pPr algn="l" defTabSz="871538">
              <a:lnSpc>
                <a:spcPct val="90000"/>
              </a:lnSpc>
              <a:spcAft>
                <a:spcPts val="600"/>
              </a:spcAft>
              <a:buFontTx/>
              <a:buChar char="•"/>
              <a:defRPr/>
            </a:pPr>
            <a:r>
              <a:rPr lang="pt-BR" altLang="pt-BR" sz="1400" b="0" dirty="0">
                <a:latin typeface="+mj-lt"/>
              </a:rPr>
              <a:t> Soluções para integrar recursos associados a distribuição, geração e armazenamento de energia</a:t>
            </a:r>
          </a:p>
        </p:txBody>
      </p:sp>
    </p:spTree>
    <p:extLst>
      <p:ext uri="{BB962C8B-B14F-4D97-AF65-F5344CB8AC3E}">
        <p14:creationId xmlns:p14="http://schemas.microsoft.com/office/powerpoint/2010/main" val="3145957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err="1"/>
              <a:t>Smart</a:t>
            </a:r>
            <a:r>
              <a:rPr lang="pt-BR" dirty="0"/>
              <a:t> </a:t>
            </a:r>
            <a:r>
              <a:rPr lang="pt-BR" dirty="0" err="1"/>
              <a:t>grids</a:t>
            </a:r>
            <a:endParaRPr lang="pt-BR" dirty="0"/>
          </a:p>
        </p:txBody>
      </p:sp>
      <p:pic>
        <p:nvPicPr>
          <p:cNvPr id="25603" name="Picture 2" descr="smartgrid_02"/>
          <p:cNvPicPr>
            <a:picLocks noChangeAspect="1" noChangeArrowheads="1"/>
          </p:cNvPicPr>
          <p:nvPr/>
        </p:nvPicPr>
        <p:blipFill>
          <a:blip r:embed="rId2" cstate="print"/>
          <a:srcRect/>
          <a:stretch>
            <a:fillRect/>
          </a:stretch>
        </p:blipFill>
        <p:spPr bwMode="auto">
          <a:xfrm>
            <a:off x="3879850" y="3636963"/>
            <a:ext cx="5268913" cy="2455862"/>
          </a:xfrm>
          <a:prstGeom prst="rect">
            <a:avLst/>
          </a:prstGeom>
          <a:noFill/>
          <a:ln w="9525">
            <a:noFill/>
            <a:miter lim="800000"/>
            <a:headEnd/>
            <a:tailEnd/>
          </a:ln>
        </p:spPr>
      </p:pic>
      <p:sp>
        <p:nvSpPr>
          <p:cNvPr id="25604" name="Text Box 4"/>
          <p:cNvSpPr txBox="1">
            <a:spLocks noChangeArrowheads="1"/>
          </p:cNvSpPr>
          <p:nvPr/>
        </p:nvSpPr>
        <p:spPr bwMode="auto">
          <a:xfrm>
            <a:off x="755650" y="620713"/>
            <a:ext cx="7916863" cy="495300"/>
          </a:xfrm>
          <a:prstGeom prst="rect">
            <a:avLst/>
          </a:prstGeom>
          <a:noFill/>
          <a:ln w="9525">
            <a:noFill/>
            <a:miter lim="800000"/>
            <a:headEnd/>
            <a:tailEnd/>
          </a:ln>
        </p:spPr>
        <p:txBody>
          <a:bodyPr lIns="99525" tIns="49763" rIns="99525" bIns="49763">
            <a:spAutoFit/>
          </a:bodyPr>
          <a:lstStyle/>
          <a:p>
            <a:pPr defTabSz="995363">
              <a:spcBef>
                <a:spcPct val="50000"/>
              </a:spcBef>
            </a:pPr>
            <a:r>
              <a:rPr lang="en-US" sz="2600" b="1">
                <a:latin typeface="Calibri" pitchFamily="34" charset="0"/>
              </a:rPr>
              <a:t>Smart Grid</a:t>
            </a:r>
            <a:endParaRPr lang="pt-BR" sz="2600" b="1">
              <a:latin typeface="Calibri" pitchFamily="34" charset="0"/>
            </a:endParaRPr>
          </a:p>
        </p:txBody>
      </p:sp>
      <p:sp>
        <p:nvSpPr>
          <p:cNvPr id="25605" name="Text Box 4"/>
          <p:cNvSpPr txBox="1">
            <a:spLocks noChangeArrowheads="1"/>
          </p:cNvSpPr>
          <p:nvPr/>
        </p:nvSpPr>
        <p:spPr bwMode="auto">
          <a:xfrm>
            <a:off x="-47625" y="1196975"/>
            <a:ext cx="9191625" cy="1146175"/>
          </a:xfrm>
          <a:prstGeom prst="rect">
            <a:avLst/>
          </a:prstGeom>
          <a:noFill/>
          <a:ln w="9525">
            <a:noFill/>
            <a:miter lim="800000"/>
            <a:headEnd/>
            <a:tailEnd/>
          </a:ln>
        </p:spPr>
        <p:txBody>
          <a:bodyPr lIns="99525" tIns="49763" rIns="99525" bIns="49763">
            <a:spAutoFit/>
          </a:bodyPr>
          <a:lstStyle/>
          <a:p>
            <a:pPr algn="just" defTabSz="995363"/>
            <a:r>
              <a:rPr lang="en-US" sz="1700">
                <a:solidFill>
                  <a:srgbClr val="000000"/>
                </a:solidFill>
                <a:latin typeface="Calibri" pitchFamily="34" charset="0"/>
              </a:rPr>
              <a:t>Smart Grid: “… a power system that can incorporate millions of sensors all connected through an advanced communication and data acquisition system. This system will provide real-time analysis by a distributed computing system that will enable predictive rather than reactive responses to blink-of-the-eye disruptions.” (The Electric Power Research Institute - EPRI)</a:t>
            </a:r>
            <a:endParaRPr lang="pt-BR" sz="1700">
              <a:solidFill>
                <a:srgbClr val="000000"/>
              </a:solidFill>
              <a:latin typeface="Calibri" pitchFamily="34" charset="0"/>
            </a:endParaRPr>
          </a:p>
        </p:txBody>
      </p:sp>
      <p:pic>
        <p:nvPicPr>
          <p:cNvPr id="25606" name="Picture 5" descr="Elec_struct"/>
          <p:cNvPicPr>
            <a:picLocks noChangeAspect="1" noChangeArrowheads="1"/>
          </p:cNvPicPr>
          <p:nvPr/>
        </p:nvPicPr>
        <p:blipFill>
          <a:blip r:embed="rId3" cstate="print"/>
          <a:srcRect/>
          <a:stretch>
            <a:fillRect/>
          </a:stretch>
        </p:blipFill>
        <p:spPr bwMode="auto">
          <a:xfrm>
            <a:off x="127000" y="3778250"/>
            <a:ext cx="3409950" cy="730250"/>
          </a:xfrm>
          <a:prstGeom prst="rect">
            <a:avLst/>
          </a:prstGeom>
          <a:noFill/>
          <a:ln w="9525">
            <a:noFill/>
            <a:miter lim="800000"/>
            <a:headEnd/>
            <a:tailEnd/>
          </a:ln>
        </p:spPr>
      </p:pic>
      <p:pic>
        <p:nvPicPr>
          <p:cNvPr id="25607" name="Picture 6" descr="Inform_struct"/>
          <p:cNvPicPr>
            <a:picLocks noChangeAspect="1" noChangeArrowheads="1"/>
          </p:cNvPicPr>
          <p:nvPr/>
        </p:nvPicPr>
        <p:blipFill>
          <a:blip r:embed="rId4" cstate="print"/>
          <a:srcRect/>
          <a:stretch>
            <a:fillRect/>
          </a:stretch>
        </p:blipFill>
        <p:spPr bwMode="auto">
          <a:xfrm>
            <a:off x="41275" y="5041900"/>
            <a:ext cx="3594100" cy="806450"/>
          </a:xfrm>
          <a:prstGeom prst="rect">
            <a:avLst/>
          </a:prstGeom>
          <a:noFill/>
          <a:ln w="9525">
            <a:noFill/>
            <a:miter lim="800000"/>
            <a:headEnd/>
            <a:tailEnd/>
          </a:ln>
        </p:spPr>
      </p:pic>
      <p:sp>
        <p:nvSpPr>
          <p:cNvPr id="25608" name="Text Box 4"/>
          <p:cNvSpPr txBox="1">
            <a:spLocks noChangeArrowheads="1"/>
          </p:cNvSpPr>
          <p:nvPr/>
        </p:nvSpPr>
        <p:spPr bwMode="auto">
          <a:xfrm>
            <a:off x="1385888" y="4484688"/>
            <a:ext cx="1100137" cy="631825"/>
          </a:xfrm>
          <a:prstGeom prst="rect">
            <a:avLst/>
          </a:prstGeom>
          <a:noFill/>
          <a:ln w="9525">
            <a:noFill/>
            <a:miter lim="800000"/>
            <a:headEnd/>
            <a:tailEnd/>
          </a:ln>
        </p:spPr>
        <p:txBody>
          <a:bodyPr lIns="99525" tIns="49763" rIns="99525" bIns="49763">
            <a:spAutoFit/>
          </a:bodyPr>
          <a:lstStyle/>
          <a:p>
            <a:pPr defTabSz="995363"/>
            <a:r>
              <a:rPr lang="en-US" sz="3500" b="1">
                <a:solidFill>
                  <a:srgbClr val="FF3300"/>
                </a:solidFill>
                <a:latin typeface="Calibri" pitchFamily="34" charset="0"/>
              </a:rPr>
              <a:t>+</a:t>
            </a:r>
            <a:endParaRPr lang="pt-BR" sz="3500" b="1">
              <a:solidFill>
                <a:srgbClr val="FF3300"/>
              </a:solidFill>
              <a:latin typeface="Calibri" pitchFamily="34" charset="0"/>
            </a:endParaRPr>
          </a:p>
        </p:txBody>
      </p:sp>
      <p:sp>
        <p:nvSpPr>
          <p:cNvPr id="25609" name="Line 8"/>
          <p:cNvSpPr>
            <a:spLocks noChangeShapeType="1"/>
          </p:cNvSpPr>
          <p:nvPr/>
        </p:nvSpPr>
        <p:spPr bwMode="auto">
          <a:xfrm>
            <a:off x="3346450" y="4849813"/>
            <a:ext cx="504825" cy="0"/>
          </a:xfrm>
          <a:prstGeom prst="line">
            <a:avLst/>
          </a:prstGeom>
          <a:noFill/>
          <a:ln w="38100">
            <a:solidFill>
              <a:srgbClr val="FF3300"/>
            </a:solidFill>
            <a:round/>
            <a:headEnd/>
            <a:tailEnd type="triangle" w="med" len="med"/>
          </a:ln>
        </p:spPr>
        <p:txBody>
          <a:bodyPr anchor="ctr"/>
          <a:lstStyle/>
          <a:p>
            <a:endParaRPr lang="pt-BR"/>
          </a:p>
        </p:txBody>
      </p:sp>
      <p:sp>
        <p:nvSpPr>
          <p:cNvPr id="25610" name="Text Box 4"/>
          <p:cNvSpPr txBox="1">
            <a:spLocks noChangeArrowheads="1"/>
          </p:cNvSpPr>
          <p:nvPr/>
        </p:nvSpPr>
        <p:spPr bwMode="auto">
          <a:xfrm>
            <a:off x="209550" y="6119813"/>
            <a:ext cx="3706813" cy="252412"/>
          </a:xfrm>
          <a:prstGeom prst="rect">
            <a:avLst/>
          </a:prstGeom>
          <a:noFill/>
          <a:ln w="9525">
            <a:noFill/>
            <a:miter lim="800000"/>
            <a:headEnd/>
            <a:tailEnd/>
          </a:ln>
        </p:spPr>
        <p:txBody>
          <a:bodyPr lIns="99525" tIns="49763" rIns="99525" bIns="49763">
            <a:spAutoFit/>
          </a:bodyPr>
          <a:lstStyle/>
          <a:p>
            <a:pPr defTabSz="995363">
              <a:spcBef>
                <a:spcPct val="50000"/>
              </a:spcBef>
            </a:pPr>
            <a:r>
              <a:rPr lang="en-US" sz="1000" b="1">
                <a:solidFill>
                  <a:srgbClr val="777777"/>
                </a:solidFill>
                <a:latin typeface="Calibri" pitchFamily="34" charset="0"/>
              </a:rPr>
              <a:t>Sources: UtilityPoint by Ethan Cohen, EPRI Intelligrid</a:t>
            </a:r>
            <a:endParaRPr lang="pt-BR" sz="1000" b="1">
              <a:solidFill>
                <a:srgbClr val="777777"/>
              </a:solidFill>
              <a:latin typeface="Calibri" pitchFamily="34" charset="0"/>
            </a:endParaRPr>
          </a:p>
        </p:txBody>
      </p:sp>
      <p:sp>
        <p:nvSpPr>
          <p:cNvPr id="25611" name="Text Box 4"/>
          <p:cNvSpPr txBox="1">
            <a:spLocks noChangeArrowheads="1"/>
          </p:cNvSpPr>
          <p:nvPr/>
        </p:nvSpPr>
        <p:spPr bwMode="auto">
          <a:xfrm>
            <a:off x="5440363" y="6092825"/>
            <a:ext cx="3703637" cy="250825"/>
          </a:xfrm>
          <a:prstGeom prst="rect">
            <a:avLst/>
          </a:prstGeom>
          <a:noFill/>
          <a:ln w="9525">
            <a:noFill/>
            <a:miter lim="800000"/>
            <a:headEnd/>
            <a:tailEnd/>
          </a:ln>
        </p:spPr>
        <p:txBody>
          <a:bodyPr lIns="99525" tIns="49763" rIns="99525" bIns="49763">
            <a:spAutoFit/>
          </a:bodyPr>
          <a:lstStyle/>
          <a:p>
            <a:pPr defTabSz="995363">
              <a:spcBef>
                <a:spcPct val="50000"/>
              </a:spcBef>
            </a:pPr>
            <a:r>
              <a:rPr lang="en-US" sz="1000" b="1">
                <a:solidFill>
                  <a:srgbClr val="777777"/>
                </a:solidFill>
                <a:latin typeface="Calibri" pitchFamily="34" charset="0"/>
              </a:rPr>
              <a:t>Source: Environmental activities hitachi.com</a:t>
            </a:r>
            <a:endParaRPr lang="pt-BR" sz="1000" b="1">
              <a:solidFill>
                <a:srgbClr val="777777"/>
              </a:solidFill>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Evolução histórica</a:t>
            </a:r>
          </a:p>
        </p:txBody>
      </p:sp>
      <p:pic>
        <p:nvPicPr>
          <p:cNvPr id="5123" name="Picture 4"/>
          <p:cNvPicPr>
            <a:picLocks noChangeAspect="1" noChangeArrowheads="1"/>
          </p:cNvPicPr>
          <p:nvPr/>
        </p:nvPicPr>
        <p:blipFill>
          <a:blip r:embed="rId2" cstate="print"/>
          <a:srcRect/>
          <a:stretch>
            <a:fillRect/>
          </a:stretch>
        </p:blipFill>
        <p:spPr bwMode="auto">
          <a:xfrm>
            <a:off x="179388" y="549275"/>
            <a:ext cx="6596062" cy="5988050"/>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2"/>
          <p:cNvSpPr txBox="1">
            <a:spLocks noChangeArrowheads="1"/>
          </p:cNvSpPr>
          <p:nvPr/>
        </p:nvSpPr>
        <p:spPr bwMode="auto">
          <a:xfrm>
            <a:off x="34925" y="-53975"/>
            <a:ext cx="89900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8" tIns="45715" rIns="91428" bIns="45715">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hangingPunct="1">
              <a:spcBef>
                <a:spcPct val="50000"/>
              </a:spcBef>
              <a:buFontTx/>
              <a:buNone/>
            </a:pPr>
            <a:r>
              <a:rPr lang="en-US" altLang="pt-BR" sz="2400" b="1" dirty="0">
                <a:solidFill>
                  <a:srgbClr val="009900"/>
                </a:solidFill>
              </a:rPr>
              <a:t>Smart Grid: potential future</a:t>
            </a:r>
          </a:p>
        </p:txBody>
      </p:sp>
      <p:sp>
        <p:nvSpPr>
          <p:cNvPr id="24581" name="Text Box 4"/>
          <p:cNvSpPr txBox="1">
            <a:spLocks noChangeArrowheads="1"/>
          </p:cNvSpPr>
          <p:nvPr/>
        </p:nvSpPr>
        <p:spPr bwMode="auto">
          <a:xfrm>
            <a:off x="106933" y="548680"/>
            <a:ext cx="8641531" cy="5705049"/>
          </a:xfrm>
          <a:prstGeom prst="rect">
            <a:avLst/>
          </a:prstGeom>
          <a:noFill/>
          <a:ln w="9525">
            <a:noFill/>
            <a:miter lim="800000"/>
            <a:headEnd/>
            <a:tailEnd/>
          </a:ln>
        </p:spPr>
        <p:txBody>
          <a:bodyPr wrap="square" lIns="87273" tIns="43637" rIns="87273" bIns="43637">
            <a:spAutoFit/>
          </a:bodyPr>
          <a:lstStyle/>
          <a:p>
            <a:pPr marL="285750" indent="-285750" algn="just" defTabSz="871538" eaLnBrk="1" hangingPunct="1">
              <a:lnSpc>
                <a:spcPct val="150000"/>
              </a:lnSpc>
              <a:spcBef>
                <a:spcPts val="1800"/>
              </a:spcBef>
              <a:spcAft>
                <a:spcPts val="1200"/>
              </a:spcAft>
              <a:buFont typeface="Arial" panose="020B0604020202020204" pitchFamily="34" charset="0"/>
              <a:buChar char="•"/>
              <a:defRPr/>
            </a:pPr>
            <a:r>
              <a:rPr lang="en-US" altLang="pt-BR" sz="2000" b="0" dirty="0">
                <a:latin typeface="+mj-lt"/>
              </a:rPr>
              <a:t>Passive </a:t>
            </a:r>
            <a:r>
              <a:rPr lang="en-US" altLang="pt-BR" sz="2000" dirty="0">
                <a:latin typeface="+mj-lt"/>
              </a:rPr>
              <a:t>systems</a:t>
            </a:r>
            <a:r>
              <a:rPr lang="en-US" altLang="pt-BR" sz="2000" b="0" dirty="0">
                <a:latin typeface="+mj-lt"/>
              </a:rPr>
              <a:t> </a:t>
            </a:r>
            <a:r>
              <a:rPr lang="en-US" altLang="pt-BR" sz="2000" b="0" dirty="0">
                <a:latin typeface="+mj-lt"/>
                <a:sym typeface="Symbol" panose="05050102010706020507" pitchFamily="18" charset="2"/>
              </a:rPr>
              <a:t> active systems (distributed energy resources);</a:t>
            </a:r>
          </a:p>
          <a:p>
            <a:pPr marL="285750" indent="-285750" algn="just" defTabSz="871538" eaLnBrk="1" hangingPunct="1">
              <a:lnSpc>
                <a:spcPct val="150000"/>
              </a:lnSpc>
              <a:spcBef>
                <a:spcPts val="1800"/>
              </a:spcBef>
              <a:spcAft>
                <a:spcPts val="1200"/>
              </a:spcAft>
              <a:buFont typeface="Arial" panose="020B0604020202020204" pitchFamily="34" charset="0"/>
              <a:buChar char="•"/>
              <a:defRPr/>
            </a:pPr>
            <a:r>
              <a:rPr lang="en-US" altLang="pt-BR" sz="2000" dirty="0">
                <a:latin typeface="+mj-lt"/>
                <a:sym typeface="Symbol" panose="05050102010706020507" pitchFamily="18" charset="2"/>
              </a:rPr>
              <a:t>Non-supervised systems supervised systems (smart meters);</a:t>
            </a:r>
          </a:p>
          <a:p>
            <a:pPr marL="285750" indent="-285750" algn="just" defTabSz="871538" eaLnBrk="1" hangingPunct="1">
              <a:lnSpc>
                <a:spcPct val="150000"/>
              </a:lnSpc>
              <a:spcBef>
                <a:spcPts val="1800"/>
              </a:spcBef>
              <a:spcAft>
                <a:spcPts val="1200"/>
              </a:spcAft>
              <a:buFont typeface="Arial" panose="020B0604020202020204" pitchFamily="34" charset="0"/>
              <a:buChar char="•"/>
              <a:defRPr/>
            </a:pPr>
            <a:r>
              <a:rPr lang="en-US" altLang="pt-BR" sz="2000" b="0" dirty="0">
                <a:latin typeface="+mj-lt"/>
              </a:rPr>
              <a:t>Deterministic analysis/evaluation/design </a:t>
            </a:r>
            <a:r>
              <a:rPr lang="en-US" altLang="pt-BR" sz="2000" dirty="0">
                <a:latin typeface="+mj-lt"/>
                <a:sym typeface="Symbol" panose="05050102010706020507" pitchFamily="18" charset="2"/>
              </a:rPr>
              <a:t> analysis of risk (probabilistic); </a:t>
            </a:r>
          </a:p>
          <a:p>
            <a:pPr marL="285750" indent="-285750" algn="just" defTabSz="871538" eaLnBrk="1" hangingPunct="1">
              <a:lnSpc>
                <a:spcPct val="150000"/>
              </a:lnSpc>
              <a:spcBef>
                <a:spcPts val="1800"/>
              </a:spcBef>
              <a:spcAft>
                <a:spcPts val="1200"/>
              </a:spcAft>
              <a:buFont typeface="Arial" panose="020B0604020202020204" pitchFamily="34" charset="0"/>
              <a:buChar char="•"/>
              <a:defRPr/>
            </a:pPr>
            <a:r>
              <a:rPr lang="en-US" altLang="pt-BR" sz="2000" b="0" dirty="0">
                <a:latin typeface="+mj-lt"/>
                <a:sym typeface="Symbol" panose="05050102010706020507" pitchFamily="18" charset="2"/>
              </a:rPr>
              <a:t>Passive consumer </a:t>
            </a:r>
            <a:r>
              <a:rPr lang="en-US" altLang="pt-BR" sz="2000" dirty="0">
                <a:latin typeface="+mj-lt"/>
                <a:sym typeface="Symbol" panose="05050102010706020507" pitchFamily="18" charset="2"/>
              </a:rPr>
              <a:t> active/participative consumer;</a:t>
            </a:r>
          </a:p>
          <a:p>
            <a:pPr marL="285750" indent="-285750" algn="just" defTabSz="871538" eaLnBrk="1" hangingPunct="1">
              <a:lnSpc>
                <a:spcPct val="150000"/>
              </a:lnSpc>
              <a:spcBef>
                <a:spcPts val="1800"/>
              </a:spcBef>
              <a:spcAft>
                <a:spcPts val="1200"/>
              </a:spcAft>
              <a:buFont typeface="Arial" panose="020B0604020202020204" pitchFamily="34" charset="0"/>
              <a:buChar char="•"/>
              <a:defRPr/>
            </a:pPr>
            <a:r>
              <a:rPr lang="en-US" altLang="pt-BR" sz="2000" dirty="0">
                <a:latin typeface="+mj-lt"/>
                <a:sym typeface="Symbol" panose="05050102010706020507" pitchFamily="18" charset="2"/>
              </a:rPr>
              <a:t>Low flexibility/opportunities for</a:t>
            </a:r>
            <a:r>
              <a:rPr lang="en-US" altLang="pt-BR" sz="2000" b="0" dirty="0">
                <a:latin typeface="+mj-lt"/>
                <a:sym typeface="Symbol" panose="05050102010706020507" pitchFamily="18" charset="2"/>
              </a:rPr>
              <a:t> services and business models </a:t>
            </a:r>
            <a:r>
              <a:rPr lang="en-US" altLang="pt-BR" sz="2000" dirty="0">
                <a:latin typeface="+mj-lt"/>
                <a:sym typeface="Symbol" panose="05050102010706020507" pitchFamily="18" charset="2"/>
              </a:rPr>
              <a:t> new services and business models.</a:t>
            </a:r>
          </a:p>
          <a:p>
            <a:pPr marL="285750" indent="-285750" algn="just" defTabSz="871538" eaLnBrk="1" hangingPunct="1">
              <a:lnSpc>
                <a:spcPct val="150000"/>
              </a:lnSpc>
              <a:spcBef>
                <a:spcPts val="1800"/>
              </a:spcBef>
              <a:spcAft>
                <a:spcPts val="1200"/>
              </a:spcAft>
              <a:buFont typeface="Arial" panose="020B0604020202020204" pitchFamily="34" charset="0"/>
              <a:buChar char="•"/>
              <a:defRPr/>
            </a:pPr>
            <a:r>
              <a:rPr lang="en-US" altLang="pt-BR" sz="2000" dirty="0">
                <a:latin typeface="+mj-lt"/>
                <a:sym typeface="Symbol" panose="05050102010706020507" pitchFamily="18" charset="2"/>
              </a:rPr>
              <a:t>Fit-and-forget (oversizing)  high-levels of monitoring and automation to maximize assets utilization</a:t>
            </a:r>
          </a:p>
        </p:txBody>
      </p:sp>
    </p:spTree>
    <p:extLst>
      <p:ext uri="{BB962C8B-B14F-4D97-AF65-F5344CB8AC3E}">
        <p14:creationId xmlns:p14="http://schemas.microsoft.com/office/powerpoint/2010/main" val="3688545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2"/>
          <p:cNvSpPr txBox="1">
            <a:spLocks noChangeArrowheads="1"/>
          </p:cNvSpPr>
          <p:nvPr/>
        </p:nvSpPr>
        <p:spPr bwMode="auto">
          <a:xfrm>
            <a:off x="34925" y="-53975"/>
            <a:ext cx="89900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8" tIns="45715" rIns="91428" bIns="45715">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hangingPunct="1">
              <a:spcBef>
                <a:spcPct val="50000"/>
              </a:spcBef>
              <a:buFontTx/>
              <a:buNone/>
            </a:pPr>
            <a:r>
              <a:rPr lang="en-US" altLang="pt-BR" sz="2400" b="1" dirty="0">
                <a:solidFill>
                  <a:srgbClr val="009900"/>
                </a:solidFill>
              </a:rPr>
              <a:t>Smart Grids: "emerging" technologies</a:t>
            </a:r>
          </a:p>
        </p:txBody>
      </p:sp>
      <p:sp>
        <p:nvSpPr>
          <p:cNvPr id="24581" name="Text Box 4"/>
          <p:cNvSpPr txBox="1">
            <a:spLocks noChangeArrowheads="1"/>
          </p:cNvSpPr>
          <p:nvPr/>
        </p:nvSpPr>
        <p:spPr bwMode="auto">
          <a:xfrm>
            <a:off x="179512" y="692696"/>
            <a:ext cx="6048672" cy="4335443"/>
          </a:xfrm>
          <a:prstGeom prst="rect">
            <a:avLst/>
          </a:prstGeom>
          <a:noFill/>
          <a:ln w="9525">
            <a:noFill/>
            <a:miter lim="800000"/>
            <a:headEnd/>
            <a:tailEnd/>
          </a:ln>
        </p:spPr>
        <p:txBody>
          <a:bodyPr wrap="square" lIns="87273" tIns="43637" rIns="87273" bIns="43637">
            <a:spAutoFit/>
          </a:bodyPr>
          <a:lstStyle/>
          <a:p>
            <a:pPr marL="285750" indent="-285750" algn="just" defTabSz="871538" eaLnBrk="1" hangingPunct="1">
              <a:lnSpc>
                <a:spcPct val="90000"/>
              </a:lnSpc>
              <a:spcBef>
                <a:spcPts val="1800"/>
              </a:spcBef>
              <a:spcAft>
                <a:spcPts val="1200"/>
              </a:spcAft>
              <a:buFont typeface="Arial" panose="020B0604020202020204" pitchFamily="34" charset="0"/>
              <a:buChar char="•"/>
              <a:defRPr/>
            </a:pPr>
            <a:r>
              <a:rPr lang="en-US" altLang="pt-BR" sz="2000" b="1" dirty="0">
                <a:solidFill>
                  <a:srgbClr val="0000FF"/>
                </a:solidFill>
                <a:latin typeface="+mj-lt"/>
              </a:rPr>
              <a:t>Distributed generation (photovoltaic generation )</a:t>
            </a:r>
          </a:p>
          <a:p>
            <a:pPr marL="285750" indent="-285750" algn="just" defTabSz="871538">
              <a:lnSpc>
                <a:spcPct val="90000"/>
              </a:lnSpc>
              <a:spcBef>
                <a:spcPts val="1800"/>
              </a:spcBef>
              <a:spcAft>
                <a:spcPts val="1200"/>
              </a:spcAft>
              <a:buFont typeface="Arial" panose="020B0604020202020204" pitchFamily="34" charset="0"/>
              <a:buChar char="•"/>
              <a:defRPr/>
            </a:pPr>
            <a:r>
              <a:rPr lang="en-US" altLang="pt-BR" sz="2000" b="1" dirty="0">
                <a:solidFill>
                  <a:srgbClr val="0000FF"/>
                </a:solidFill>
                <a:latin typeface="+mj-lt"/>
              </a:rPr>
              <a:t>Distributed sensors/meters (smart meters)</a:t>
            </a:r>
          </a:p>
          <a:p>
            <a:pPr marL="285750" indent="-285750" algn="just" defTabSz="871538">
              <a:lnSpc>
                <a:spcPct val="90000"/>
              </a:lnSpc>
              <a:spcBef>
                <a:spcPts val="1800"/>
              </a:spcBef>
              <a:spcAft>
                <a:spcPts val="1200"/>
              </a:spcAft>
              <a:buFont typeface="Arial" panose="020B0604020202020204" pitchFamily="34" charset="0"/>
              <a:buChar char="•"/>
              <a:defRPr/>
            </a:pPr>
            <a:endParaRPr lang="en-US" altLang="pt-BR" sz="2000" b="1" dirty="0">
              <a:solidFill>
                <a:srgbClr val="0000FF"/>
              </a:solidFill>
              <a:latin typeface="+mj-lt"/>
            </a:endParaRPr>
          </a:p>
          <a:p>
            <a:pPr marL="285750" indent="-285750" algn="just" defTabSz="871538" eaLnBrk="1" hangingPunct="1">
              <a:lnSpc>
                <a:spcPct val="90000"/>
              </a:lnSpc>
              <a:spcBef>
                <a:spcPts val="1800"/>
              </a:spcBef>
              <a:spcAft>
                <a:spcPts val="1200"/>
              </a:spcAft>
              <a:buFont typeface="Arial" panose="020B0604020202020204" pitchFamily="34" charset="0"/>
              <a:buChar char="•"/>
              <a:defRPr/>
            </a:pPr>
            <a:r>
              <a:rPr lang="en-US" altLang="pt-BR" sz="2000" b="1" dirty="0">
                <a:solidFill>
                  <a:srgbClr val="FFC000"/>
                </a:solidFill>
                <a:latin typeface="+mj-lt"/>
              </a:rPr>
              <a:t>Electric Vehicles</a:t>
            </a:r>
          </a:p>
          <a:p>
            <a:pPr marL="285750" indent="-285750" algn="just" defTabSz="871538" eaLnBrk="1" hangingPunct="1">
              <a:lnSpc>
                <a:spcPct val="90000"/>
              </a:lnSpc>
              <a:spcBef>
                <a:spcPts val="1800"/>
              </a:spcBef>
              <a:spcAft>
                <a:spcPts val="1200"/>
              </a:spcAft>
              <a:buFont typeface="Arial" panose="020B0604020202020204" pitchFamily="34" charset="0"/>
              <a:buChar char="•"/>
              <a:defRPr/>
            </a:pPr>
            <a:endParaRPr lang="en-US" altLang="pt-BR" sz="2000" b="1" dirty="0">
              <a:latin typeface="+mj-lt"/>
            </a:endParaRPr>
          </a:p>
          <a:p>
            <a:pPr marL="285750" indent="-285750" algn="just" defTabSz="871538" eaLnBrk="1" hangingPunct="1">
              <a:lnSpc>
                <a:spcPct val="90000"/>
              </a:lnSpc>
              <a:spcBef>
                <a:spcPts val="1800"/>
              </a:spcBef>
              <a:spcAft>
                <a:spcPts val="1200"/>
              </a:spcAft>
              <a:buFont typeface="Arial" panose="020B0604020202020204" pitchFamily="34" charset="0"/>
              <a:buChar char="•"/>
              <a:defRPr/>
            </a:pPr>
            <a:r>
              <a:rPr lang="en-US" altLang="pt-BR" sz="2000" b="1" dirty="0">
                <a:solidFill>
                  <a:srgbClr val="FF3300"/>
                </a:solidFill>
                <a:latin typeface="+mj-lt"/>
              </a:rPr>
              <a:t>Energy storage systems (batteries)</a:t>
            </a:r>
          </a:p>
          <a:p>
            <a:pPr marL="285750" indent="-285750" algn="just" defTabSz="871538" eaLnBrk="1" hangingPunct="1">
              <a:lnSpc>
                <a:spcPct val="90000"/>
              </a:lnSpc>
              <a:spcBef>
                <a:spcPts val="1800"/>
              </a:spcBef>
              <a:spcAft>
                <a:spcPts val="1200"/>
              </a:spcAft>
              <a:buFont typeface="Arial" panose="020B0604020202020204" pitchFamily="34" charset="0"/>
              <a:buChar char="•"/>
              <a:defRPr/>
            </a:pPr>
            <a:r>
              <a:rPr lang="en-US" altLang="pt-BR" sz="2000" b="1" dirty="0">
                <a:solidFill>
                  <a:srgbClr val="FF3300"/>
                </a:solidFill>
                <a:latin typeface="+mj-lt"/>
              </a:rPr>
              <a:t>Power electronic-based equipment (Custom Power)</a:t>
            </a:r>
          </a:p>
        </p:txBody>
      </p:sp>
      <p:sp>
        <p:nvSpPr>
          <p:cNvPr id="2" name="Chave Direita 1">
            <a:extLst>
              <a:ext uri="{FF2B5EF4-FFF2-40B4-BE49-F238E27FC236}">
                <a16:creationId xmlns:a16="http://schemas.microsoft.com/office/drawing/2014/main" id="{78B8C3BF-751F-4158-BA1B-043E612C91EA}"/>
              </a:ext>
            </a:extLst>
          </p:cNvPr>
          <p:cNvSpPr/>
          <p:nvPr/>
        </p:nvSpPr>
        <p:spPr>
          <a:xfrm>
            <a:off x="6372200" y="851674"/>
            <a:ext cx="288032" cy="936104"/>
          </a:xfrm>
          <a:prstGeom prst="rightBrace">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 name="Chave Direita 4">
            <a:extLst>
              <a:ext uri="{FF2B5EF4-FFF2-40B4-BE49-F238E27FC236}">
                <a16:creationId xmlns:a16="http://schemas.microsoft.com/office/drawing/2014/main" id="{FB092A43-1087-45AB-9CF1-19D068E1E86F}"/>
              </a:ext>
            </a:extLst>
          </p:cNvPr>
          <p:cNvSpPr/>
          <p:nvPr/>
        </p:nvSpPr>
        <p:spPr>
          <a:xfrm>
            <a:off x="6372200" y="2392365"/>
            <a:ext cx="288032" cy="936104"/>
          </a:xfrm>
          <a:prstGeom prst="righ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Chave Direita 5">
            <a:extLst>
              <a:ext uri="{FF2B5EF4-FFF2-40B4-BE49-F238E27FC236}">
                <a16:creationId xmlns:a16="http://schemas.microsoft.com/office/drawing/2014/main" id="{BAE3AC15-5BBD-4C65-AD18-E781B2DDEA8A}"/>
              </a:ext>
            </a:extLst>
          </p:cNvPr>
          <p:cNvSpPr/>
          <p:nvPr/>
        </p:nvSpPr>
        <p:spPr>
          <a:xfrm>
            <a:off x="6390343" y="3933056"/>
            <a:ext cx="288032" cy="936104"/>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7" name="Text Box 4">
            <a:extLst>
              <a:ext uri="{FF2B5EF4-FFF2-40B4-BE49-F238E27FC236}">
                <a16:creationId xmlns:a16="http://schemas.microsoft.com/office/drawing/2014/main" id="{7BD66201-9B9B-404E-9E1A-72A3EA11107B}"/>
              </a:ext>
            </a:extLst>
          </p:cNvPr>
          <p:cNvSpPr txBox="1">
            <a:spLocks noChangeArrowheads="1"/>
          </p:cNvSpPr>
          <p:nvPr/>
        </p:nvSpPr>
        <p:spPr bwMode="auto">
          <a:xfrm>
            <a:off x="6804248" y="817419"/>
            <a:ext cx="2160240" cy="4050750"/>
          </a:xfrm>
          <a:prstGeom prst="rect">
            <a:avLst/>
          </a:prstGeom>
          <a:noFill/>
          <a:ln w="9525">
            <a:noFill/>
            <a:miter lim="800000"/>
            <a:headEnd/>
            <a:tailEnd/>
          </a:ln>
        </p:spPr>
        <p:txBody>
          <a:bodyPr wrap="square" lIns="87273" tIns="43637" rIns="87273" bIns="43637">
            <a:spAutoFit/>
          </a:bodyPr>
          <a:lstStyle/>
          <a:p>
            <a:pPr defTabSz="871538" eaLnBrk="1" hangingPunct="1">
              <a:lnSpc>
                <a:spcPct val="90000"/>
              </a:lnSpc>
              <a:spcBef>
                <a:spcPts val="1800"/>
              </a:spcBef>
              <a:spcAft>
                <a:spcPts val="1200"/>
              </a:spcAft>
              <a:defRPr/>
            </a:pPr>
            <a:r>
              <a:rPr lang="en-US" altLang="pt-BR" sz="2000" b="1" dirty="0">
                <a:solidFill>
                  <a:srgbClr val="0000FF"/>
                </a:solidFill>
                <a:latin typeface="+mj-lt"/>
              </a:rPr>
              <a:t>Well established   market</a:t>
            </a:r>
          </a:p>
          <a:p>
            <a:pPr algn="just" defTabSz="871538" eaLnBrk="1" hangingPunct="1">
              <a:lnSpc>
                <a:spcPct val="90000"/>
              </a:lnSpc>
              <a:spcBef>
                <a:spcPts val="1800"/>
              </a:spcBef>
              <a:spcAft>
                <a:spcPts val="1200"/>
              </a:spcAft>
              <a:defRPr/>
            </a:pPr>
            <a:endParaRPr lang="en-US" altLang="pt-BR" sz="100" b="1" dirty="0">
              <a:solidFill>
                <a:srgbClr val="FF3300"/>
              </a:solidFill>
              <a:latin typeface="+mj-lt"/>
            </a:endParaRPr>
          </a:p>
          <a:p>
            <a:pPr algn="just" defTabSz="871538" eaLnBrk="1" hangingPunct="1">
              <a:lnSpc>
                <a:spcPct val="90000"/>
              </a:lnSpc>
              <a:spcBef>
                <a:spcPts val="600"/>
              </a:spcBef>
              <a:spcAft>
                <a:spcPts val="1200"/>
              </a:spcAft>
              <a:defRPr/>
            </a:pPr>
            <a:endParaRPr lang="en-US" altLang="pt-BR" sz="100" b="1" dirty="0">
              <a:solidFill>
                <a:srgbClr val="FF3300"/>
              </a:solidFill>
              <a:latin typeface="+mj-lt"/>
            </a:endParaRPr>
          </a:p>
          <a:p>
            <a:pPr algn="just" defTabSz="871538" eaLnBrk="1" hangingPunct="1">
              <a:lnSpc>
                <a:spcPct val="90000"/>
              </a:lnSpc>
              <a:spcBef>
                <a:spcPts val="1200"/>
              </a:spcBef>
              <a:spcAft>
                <a:spcPts val="600"/>
              </a:spcAft>
              <a:defRPr/>
            </a:pPr>
            <a:endParaRPr lang="en-US" altLang="pt-BR" sz="100" b="1" dirty="0">
              <a:solidFill>
                <a:srgbClr val="FF3300"/>
              </a:solidFill>
              <a:latin typeface="+mj-lt"/>
            </a:endParaRPr>
          </a:p>
          <a:p>
            <a:pPr defTabSz="871538" eaLnBrk="1" hangingPunct="1">
              <a:lnSpc>
                <a:spcPct val="90000"/>
              </a:lnSpc>
              <a:spcBef>
                <a:spcPts val="1800"/>
              </a:spcBef>
              <a:spcAft>
                <a:spcPts val="1200"/>
              </a:spcAft>
              <a:defRPr/>
            </a:pPr>
            <a:r>
              <a:rPr lang="en-US" altLang="pt-BR" sz="2000" b="1" dirty="0">
                <a:solidFill>
                  <a:srgbClr val="FFC000"/>
                </a:solidFill>
                <a:latin typeface="+mj-lt"/>
              </a:rPr>
              <a:t>Market under development</a:t>
            </a:r>
          </a:p>
          <a:p>
            <a:pPr algn="just" defTabSz="871538" eaLnBrk="1" hangingPunct="1">
              <a:lnSpc>
                <a:spcPct val="90000"/>
              </a:lnSpc>
              <a:spcBef>
                <a:spcPts val="1800"/>
              </a:spcBef>
              <a:spcAft>
                <a:spcPts val="1200"/>
              </a:spcAft>
              <a:defRPr/>
            </a:pPr>
            <a:endParaRPr lang="en-US" altLang="pt-BR" sz="100" b="1" dirty="0">
              <a:solidFill>
                <a:srgbClr val="FF3300"/>
              </a:solidFill>
              <a:latin typeface="+mj-lt"/>
            </a:endParaRPr>
          </a:p>
          <a:p>
            <a:pPr algn="just" defTabSz="871538" eaLnBrk="1" hangingPunct="1">
              <a:lnSpc>
                <a:spcPct val="90000"/>
              </a:lnSpc>
              <a:spcBef>
                <a:spcPts val="600"/>
              </a:spcBef>
              <a:spcAft>
                <a:spcPts val="1200"/>
              </a:spcAft>
              <a:defRPr/>
            </a:pPr>
            <a:endParaRPr lang="en-US" altLang="pt-BR" sz="100" b="1" dirty="0">
              <a:solidFill>
                <a:srgbClr val="FF3300"/>
              </a:solidFill>
              <a:latin typeface="+mj-lt"/>
            </a:endParaRPr>
          </a:p>
          <a:p>
            <a:pPr defTabSz="871538" eaLnBrk="1" hangingPunct="1">
              <a:lnSpc>
                <a:spcPct val="90000"/>
              </a:lnSpc>
              <a:spcBef>
                <a:spcPts val="1800"/>
              </a:spcBef>
              <a:spcAft>
                <a:spcPts val="1200"/>
              </a:spcAft>
              <a:defRPr/>
            </a:pPr>
            <a:r>
              <a:rPr lang="en-US" altLang="pt-BR" sz="2000" b="1" dirty="0">
                <a:solidFill>
                  <a:srgbClr val="FF3300"/>
                </a:solidFill>
                <a:latin typeface="+mj-lt"/>
              </a:rPr>
              <a:t>Market to be developed</a:t>
            </a:r>
          </a:p>
        </p:txBody>
      </p:sp>
    </p:spTree>
    <p:extLst>
      <p:ext uri="{BB962C8B-B14F-4D97-AF65-F5344CB8AC3E}">
        <p14:creationId xmlns:p14="http://schemas.microsoft.com/office/powerpoint/2010/main" val="3548532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2"/>
          <p:cNvSpPr txBox="1">
            <a:spLocks noChangeArrowheads="1"/>
          </p:cNvSpPr>
          <p:nvPr/>
        </p:nvSpPr>
        <p:spPr bwMode="auto">
          <a:xfrm>
            <a:off x="34925" y="-53975"/>
            <a:ext cx="8990013"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8" tIns="45715" rIns="91428" bIns="45715">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hangingPunct="1">
              <a:spcBef>
                <a:spcPct val="50000"/>
              </a:spcBef>
              <a:buFontTx/>
              <a:buNone/>
            </a:pPr>
            <a:r>
              <a:rPr lang="en-US" altLang="pt-BR" sz="2400" b="1" dirty="0">
                <a:solidFill>
                  <a:srgbClr val="009900"/>
                </a:solidFill>
              </a:rPr>
              <a:t>Smart Grids: </a:t>
            </a:r>
            <a:r>
              <a:rPr lang="en-US" altLang="pt-BR" sz="2400" b="1" dirty="0" err="1">
                <a:solidFill>
                  <a:srgbClr val="009900"/>
                </a:solidFill>
              </a:rPr>
              <a:t>Exemplo</a:t>
            </a:r>
            <a:r>
              <a:rPr lang="en-US" altLang="pt-BR" sz="2400" b="1" dirty="0">
                <a:solidFill>
                  <a:srgbClr val="009900"/>
                </a:solidFill>
              </a:rPr>
              <a:t> </a:t>
            </a:r>
            <a:r>
              <a:rPr lang="en-US" altLang="pt-BR" sz="2400" b="1" dirty="0" err="1">
                <a:solidFill>
                  <a:srgbClr val="009900"/>
                </a:solidFill>
              </a:rPr>
              <a:t>caso</a:t>
            </a:r>
            <a:r>
              <a:rPr lang="en-US" altLang="pt-BR" sz="2400" b="1" dirty="0">
                <a:solidFill>
                  <a:srgbClr val="009900"/>
                </a:solidFill>
              </a:rPr>
              <a:t> real</a:t>
            </a:r>
          </a:p>
        </p:txBody>
      </p:sp>
      <p:pic>
        <p:nvPicPr>
          <p:cNvPr id="8" name="Picture 150">
            <a:extLst>
              <a:ext uri="{FF2B5EF4-FFF2-40B4-BE49-F238E27FC236}">
                <a16:creationId xmlns:a16="http://schemas.microsoft.com/office/drawing/2014/main" id="{09589C09-D29C-4789-8AEB-397F61E8CAD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bwMode="auto">
          <a:xfrm>
            <a:off x="1439049" y="1655373"/>
            <a:ext cx="6085800" cy="4232106"/>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grpSp>
        <p:nvGrpSpPr>
          <p:cNvPr id="9" name="Agrupar 8">
            <a:extLst>
              <a:ext uri="{FF2B5EF4-FFF2-40B4-BE49-F238E27FC236}">
                <a16:creationId xmlns:a16="http://schemas.microsoft.com/office/drawing/2014/main" id="{740EFA11-7AE3-4BA2-8856-9CF06D89F22F}"/>
              </a:ext>
            </a:extLst>
          </p:cNvPr>
          <p:cNvGrpSpPr/>
          <p:nvPr/>
        </p:nvGrpSpPr>
        <p:grpSpPr>
          <a:xfrm>
            <a:off x="6340260" y="1998246"/>
            <a:ext cx="773805" cy="914836"/>
            <a:chOff x="7236792" y="1733755"/>
            <a:chExt cx="1031740" cy="1219781"/>
          </a:xfrm>
        </p:grpSpPr>
        <p:cxnSp>
          <p:nvCxnSpPr>
            <p:cNvPr id="10" name="Conector de Seta Reta 9">
              <a:extLst>
                <a:ext uri="{FF2B5EF4-FFF2-40B4-BE49-F238E27FC236}">
                  <a16:creationId xmlns:a16="http://schemas.microsoft.com/office/drawing/2014/main" id="{31F2E279-B556-46D2-B20C-73E4261FDD99}"/>
                </a:ext>
              </a:extLst>
            </p:cNvPr>
            <p:cNvCxnSpPr>
              <a:cxnSpLocks/>
              <a:stCxn id="12" idx="0"/>
            </p:cNvCxnSpPr>
            <p:nvPr/>
          </p:nvCxnSpPr>
          <p:spPr>
            <a:xfrm flipV="1">
              <a:off x="7755847" y="1733755"/>
              <a:ext cx="173137" cy="475416"/>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44">
              <a:extLst>
                <a:ext uri="{FF2B5EF4-FFF2-40B4-BE49-F238E27FC236}">
                  <a16:creationId xmlns:a16="http://schemas.microsoft.com/office/drawing/2014/main" id="{980698B3-BC4E-4E43-B0ED-7038EAB0F640}"/>
                </a:ext>
              </a:extLst>
            </p:cNvPr>
            <p:cNvGrpSpPr>
              <a:grpSpLocks/>
            </p:cNvGrpSpPr>
            <p:nvPr/>
          </p:nvGrpSpPr>
          <p:grpSpPr bwMode="auto">
            <a:xfrm>
              <a:off x="7236792" y="2209171"/>
              <a:ext cx="1031740" cy="744365"/>
              <a:chOff x="3263900" y="3771900"/>
              <a:chExt cx="2120900" cy="2114550"/>
            </a:xfrm>
          </p:grpSpPr>
          <p:sp>
            <p:nvSpPr>
              <p:cNvPr id="12" name="Rectangle 45">
                <a:extLst>
                  <a:ext uri="{FF2B5EF4-FFF2-40B4-BE49-F238E27FC236}">
                    <a16:creationId xmlns:a16="http://schemas.microsoft.com/office/drawing/2014/main" id="{92C97F01-D53C-4420-96DD-2D5638AE9672}"/>
                  </a:ext>
                </a:extLst>
              </p:cNvPr>
              <p:cNvSpPr/>
              <p:nvPr/>
            </p:nvSpPr>
            <p:spPr>
              <a:xfrm>
                <a:off x="3276992" y="3771900"/>
                <a:ext cx="2107808" cy="2114550"/>
              </a:xfrm>
              <a:prstGeom prst="rect">
                <a:avLst/>
              </a:prstGeom>
              <a:solidFill>
                <a:srgbClr val="4BACC6"/>
              </a:solidFill>
              <a:ln w="9525" cap="flat" cmpd="sng" algn="ctr">
                <a:solidFill>
                  <a:srgbClr val="4BACC6"/>
                </a:solidFill>
                <a:prstDash val="solid"/>
              </a:ln>
              <a:effectLst/>
            </p:spPr>
            <p:txBody>
              <a:bodyPr lIns="54000" tIns="54000" rIns="54000" bIns="81000"/>
              <a:lstStyle/>
              <a:p>
                <a:pPr algn="r" fontAlgn="auto">
                  <a:spcBef>
                    <a:spcPts val="300"/>
                  </a:spcBef>
                  <a:spcAft>
                    <a:spcPts val="0"/>
                  </a:spcAft>
                  <a:defRPr/>
                </a:pPr>
                <a:endParaRPr lang="en-CA" sz="1125" kern="0" dirty="0">
                  <a:solidFill>
                    <a:srgbClr val="000000"/>
                  </a:solidFill>
                  <a:latin typeface="Arial" panose="020B0604020202020204" pitchFamily="34" charset="0"/>
                  <a:ea typeface="MS PGothic" pitchFamily="34" charset="-128"/>
                  <a:cs typeface="Arial" panose="020B0604020202020204" pitchFamily="34" charset="0"/>
                </a:endParaRPr>
              </a:p>
            </p:txBody>
          </p:sp>
          <p:sp>
            <p:nvSpPr>
              <p:cNvPr id="13" name="Freeform 46">
                <a:extLst>
                  <a:ext uri="{FF2B5EF4-FFF2-40B4-BE49-F238E27FC236}">
                    <a16:creationId xmlns:a16="http://schemas.microsoft.com/office/drawing/2014/main" id="{1FF1933D-DA61-45E0-BE80-E55059EC83D8}"/>
                  </a:ext>
                </a:extLst>
              </p:cNvPr>
              <p:cNvSpPr/>
              <p:nvPr/>
            </p:nvSpPr>
            <p:spPr>
              <a:xfrm>
                <a:off x="3263900" y="4001742"/>
                <a:ext cx="2120900" cy="1754466"/>
              </a:xfrm>
              <a:custGeom>
                <a:avLst/>
                <a:gdLst>
                  <a:gd name="connsiteX0" fmla="*/ 19050 w 2120900"/>
                  <a:gd name="connsiteY0" fmla="*/ 1238250 h 1758950"/>
                  <a:gd name="connsiteX1" fmla="*/ 1352550 w 2120900"/>
                  <a:gd name="connsiteY1" fmla="*/ 1758950 h 1758950"/>
                  <a:gd name="connsiteX2" fmla="*/ 2120900 w 2120900"/>
                  <a:gd name="connsiteY2" fmla="*/ 501650 h 1758950"/>
                  <a:gd name="connsiteX3" fmla="*/ 2114550 w 2120900"/>
                  <a:gd name="connsiteY3" fmla="*/ 0 h 1758950"/>
                  <a:gd name="connsiteX4" fmla="*/ 787400 w 2120900"/>
                  <a:gd name="connsiteY4" fmla="*/ 44450 h 1758950"/>
                  <a:gd name="connsiteX5" fmla="*/ 0 w 2120900"/>
                  <a:gd name="connsiteY5" fmla="*/ 927100 h 1758950"/>
                  <a:gd name="connsiteX6" fmla="*/ 19050 w 2120900"/>
                  <a:gd name="connsiteY6" fmla="*/ 1238250 h 17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0900" h="1758950">
                    <a:moveTo>
                      <a:pt x="19050" y="1238250"/>
                    </a:moveTo>
                    <a:lnTo>
                      <a:pt x="1352550" y="1758950"/>
                    </a:lnTo>
                    <a:lnTo>
                      <a:pt x="2120900" y="501650"/>
                    </a:lnTo>
                    <a:cubicBezTo>
                      <a:pt x="2118783" y="334433"/>
                      <a:pt x="2116667" y="167217"/>
                      <a:pt x="2114550" y="0"/>
                    </a:cubicBezTo>
                    <a:lnTo>
                      <a:pt x="787400" y="44450"/>
                    </a:lnTo>
                    <a:lnTo>
                      <a:pt x="0" y="927100"/>
                    </a:lnTo>
                    <a:lnTo>
                      <a:pt x="19050" y="1238250"/>
                    </a:lnTo>
                    <a:close/>
                  </a:path>
                </a:pathLst>
              </a:custGeom>
              <a:solidFill>
                <a:srgbClr val="FFFFFF"/>
              </a:solidFill>
              <a:ln w="9525" cap="flat" cmpd="sng" algn="ctr">
                <a:solidFill>
                  <a:srgbClr val="4BACC6"/>
                </a:solidFill>
                <a:prstDash val="solid"/>
              </a:ln>
              <a:effectLst/>
            </p:spPr>
            <p:txBody>
              <a:bodyPr lIns="54000" tIns="54000" rIns="54000" bIns="81000"/>
              <a:lstStyle/>
              <a:p>
                <a:pPr algn="r" fontAlgn="auto">
                  <a:spcBef>
                    <a:spcPts val="300"/>
                  </a:spcBef>
                  <a:spcAft>
                    <a:spcPts val="0"/>
                  </a:spcAft>
                  <a:defRPr/>
                </a:pPr>
                <a:endParaRPr lang="en-CA" sz="1125" kern="0" dirty="0">
                  <a:solidFill>
                    <a:srgbClr val="000000"/>
                  </a:solidFill>
                  <a:latin typeface="Arial" panose="020B0604020202020204" pitchFamily="34" charset="0"/>
                  <a:ea typeface="MS PGothic" pitchFamily="34" charset="-128"/>
                  <a:cs typeface="Arial" panose="020B0604020202020204" pitchFamily="34" charset="0"/>
                </a:endParaRPr>
              </a:p>
            </p:txBody>
          </p:sp>
          <p:cxnSp>
            <p:nvCxnSpPr>
              <p:cNvPr id="14" name="Straight Connector 47">
                <a:extLst>
                  <a:ext uri="{FF2B5EF4-FFF2-40B4-BE49-F238E27FC236}">
                    <a16:creationId xmlns:a16="http://schemas.microsoft.com/office/drawing/2014/main" id="{82EA1660-79ED-46A5-B88A-EB2F0453F119}"/>
                  </a:ext>
                </a:extLst>
              </p:cNvPr>
              <p:cNvCxnSpPr/>
              <p:nvPr/>
            </p:nvCxnSpPr>
            <p:spPr>
              <a:xfrm flipV="1">
                <a:off x="4429086" y="4200939"/>
                <a:ext cx="955714" cy="1470991"/>
              </a:xfrm>
              <a:prstGeom prst="line">
                <a:avLst/>
              </a:prstGeom>
              <a:noFill/>
              <a:ln w="15875" cap="flat" cmpd="sng" algn="ctr">
                <a:solidFill>
                  <a:srgbClr val="4BACC6"/>
                </a:solidFill>
                <a:prstDash val="solid"/>
              </a:ln>
              <a:effectLst/>
            </p:spPr>
          </p:cxnSp>
          <p:cxnSp>
            <p:nvCxnSpPr>
              <p:cNvPr id="15" name="Straight Connector 48">
                <a:extLst>
                  <a:ext uri="{FF2B5EF4-FFF2-40B4-BE49-F238E27FC236}">
                    <a16:creationId xmlns:a16="http://schemas.microsoft.com/office/drawing/2014/main" id="{93F6EEE5-192B-447C-80BD-3B35184877B2}"/>
                  </a:ext>
                </a:extLst>
              </p:cNvPr>
              <p:cNvCxnSpPr/>
              <p:nvPr/>
            </p:nvCxnSpPr>
            <p:spPr>
              <a:xfrm flipV="1">
                <a:off x="4213066" y="4001742"/>
                <a:ext cx="1106274" cy="1608897"/>
              </a:xfrm>
              <a:prstGeom prst="line">
                <a:avLst/>
              </a:prstGeom>
              <a:noFill/>
              <a:ln w="15875" cap="flat" cmpd="sng" algn="ctr">
                <a:solidFill>
                  <a:srgbClr val="4BACC6"/>
                </a:solidFill>
                <a:prstDash val="solid"/>
              </a:ln>
              <a:effectLst/>
            </p:spPr>
          </p:cxnSp>
          <p:cxnSp>
            <p:nvCxnSpPr>
              <p:cNvPr id="16" name="Straight Connector 49">
                <a:extLst>
                  <a:ext uri="{FF2B5EF4-FFF2-40B4-BE49-F238E27FC236}">
                    <a16:creationId xmlns:a16="http://schemas.microsoft.com/office/drawing/2014/main" id="{6861E64C-0A78-4A5E-BA8D-A7FFC82532EE}"/>
                  </a:ext>
                </a:extLst>
              </p:cNvPr>
              <p:cNvCxnSpPr/>
              <p:nvPr/>
            </p:nvCxnSpPr>
            <p:spPr>
              <a:xfrm flipV="1">
                <a:off x="4069054" y="4001742"/>
                <a:ext cx="1040814" cy="1516960"/>
              </a:xfrm>
              <a:prstGeom prst="line">
                <a:avLst/>
              </a:prstGeom>
              <a:noFill/>
              <a:ln w="15875" cap="flat" cmpd="sng" algn="ctr">
                <a:solidFill>
                  <a:srgbClr val="4BACC6"/>
                </a:solidFill>
                <a:prstDash val="solid"/>
              </a:ln>
              <a:effectLst/>
            </p:spPr>
          </p:cxnSp>
          <p:cxnSp>
            <p:nvCxnSpPr>
              <p:cNvPr id="17" name="Straight Connector 50">
                <a:extLst>
                  <a:ext uri="{FF2B5EF4-FFF2-40B4-BE49-F238E27FC236}">
                    <a16:creationId xmlns:a16="http://schemas.microsoft.com/office/drawing/2014/main" id="{F6C037A2-AC94-4A92-B0E3-0D60FD76CF4A}"/>
                  </a:ext>
                </a:extLst>
              </p:cNvPr>
              <p:cNvCxnSpPr/>
              <p:nvPr/>
            </p:nvCxnSpPr>
            <p:spPr>
              <a:xfrm flipV="1">
                <a:off x="3879223" y="4001742"/>
                <a:ext cx="1027718" cy="1463332"/>
              </a:xfrm>
              <a:prstGeom prst="line">
                <a:avLst/>
              </a:prstGeom>
              <a:noFill/>
              <a:ln w="15875" cap="flat" cmpd="sng" algn="ctr">
                <a:solidFill>
                  <a:srgbClr val="4BACC6"/>
                </a:solidFill>
                <a:prstDash val="solid"/>
              </a:ln>
              <a:effectLst/>
            </p:spPr>
          </p:cxnSp>
          <p:cxnSp>
            <p:nvCxnSpPr>
              <p:cNvPr id="18" name="Straight Connector 51">
                <a:extLst>
                  <a:ext uri="{FF2B5EF4-FFF2-40B4-BE49-F238E27FC236}">
                    <a16:creationId xmlns:a16="http://schemas.microsoft.com/office/drawing/2014/main" id="{0A1ED9DF-9798-41BA-ACE4-A83348BF3D8A}"/>
                  </a:ext>
                </a:extLst>
              </p:cNvPr>
              <p:cNvCxnSpPr/>
              <p:nvPr/>
            </p:nvCxnSpPr>
            <p:spPr>
              <a:xfrm flipV="1">
                <a:off x="3663203" y="4001742"/>
                <a:ext cx="1034266" cy="1386718"/>
              </a:xfrm>
              <a:prstGeom prst="line">
                <a:avLst/>
              </a:prstGeom>
              <a:noFill/>
              <a:ln w="15875" cap="flat" cmpd="sng" algn="ctr">
                <a:solidFill>
                  <a:srgbClr val="4BACC6"/>
                </a:solidFill>
                <a:prstDash val="solid"/>
              </a:ln>
              <a:effectLst/>
            </p:spPr>
          </p:cxnSp>
          <p:cxnSp>
            <p:nvCxnSpPr>
              <p:cNvPr id="19" name="Straight Connector 52">
                <a:extLst>
                  <a:ext uri="{FF2B5EF4-FFF2-40B4-BE49-F238E27FC236}">
                    <a16:creationId xmlns:a16="http://schemas.microsoft.com/office/drawing/2014/main" id="{3F40F1CE-5FC0-4003-B12B-DBD4A471BD3A}"/>
                  </a:ext>
                </a:extLst>
              </p:cNvPr>
              <p:cNvCxnSpPr/>
              <p:nvPr/>
            </p:nvCxnSpPr>
            <p:spPr>
              <a:xfrm flipV="1">
                <a:off x="3460280" y="4047711"/>
                <a:ext cx="968806" cy="1264136"/>
              </a:xfrm>
              <a:prstGeom prst="line">
                <a:avLst/>
              </a:prstGeom>
              <a:noFill/>
              <a:ln w="15875" cap="flat" cmpd="sng" algn="ctr">
                <a:solidFill>
                  <a:srgbClr val="4BACC6"/>
                </a:solidFill>
                <a:prstDash val="solid"/>
              </a:ln>
              <a:effectLst/>
            </p:spPr>
          </p:cxnSp>
          <p:cxnSp>
            <p:nvCxnSpPr>
              <p:cNvPr id="20" name="Straight Connector 53">
                <a:extLst>
                  <a:ext uri="{FF2B5EF4-FFF2-40B4-BE49-F238E27FC236}">
                    <a16:creationId xmlns:a16="http://schemas.microsoft.com/office/drawing/2014/main" id="{4A85B81E-AF05-4535-A30D-0FEEF84DD778}"/>
                  </a:ext>
                </a:extLst>
              </p:cNvPr>
              <p:cNvCxnSpPr>
                <a:stCxn id="13" idx="0"/>
              </p:cNvCxnSpPr>
              <p:nvPr/>
            </p:nvCxnSpPr>
            <p:spPr>
              <a:xfrm flipV="1">
                <a:off x="3283536" y="4047711"/>
                <a:ext cx="929530" cy="1187521"/>
              </a:xfrm>
              <a:prstGeom prst="line">
                <a:avLst/>
              </a:prstGeom>
              <a:noFill/>
              <a:ln w="15875" cap="flat" cmpd="sng" algn="ctr">
                <a:solidFill>
                  <a:srgbClr val="4BACC6"/>
                </a:solidFill>
                <a:prstDash val="solid"/>
              </a:ln>
              <a:effectLst/>
            </p:spPr>
          </p:cxnSp>
          <p:cxnSp>
            <p:nvCxnSpPr>
              <p:cNvPr id="21" name="Straight Connector 54">
                <a:extLst>
                  <a:ext uri="{FF2B5EF4-FFF2-40B4-BE49-F238E27FC236}">
                    <a16:creationId xmlns:a16="http://schemas.microsoft.com/office/drawing/2014/main" id="{6ED3CA97-446A-4ADB-9B53-993045E723F4}"/>
                  </a:ext>
                </a:extLst>
              </p:cNvPr>
              <p:cNvCxnSpPr/>
              <p:nvPr/>
            </p:nvCxnSpPr>
            <p:spPr>
              <a:xfrm>
                <a:off x="3362088" y="4882807"/>
                <a:ext cx="1538309" cy="352425"/>
              </a:xfrm>
              <a:prstGeom prst="line">
                <a:avLst/>
              </a:prstGeom>
              <a:noFill/>
              <a:ln w="15875" cap="flat" cmpd="sng" algn="ctr">
                <a:solidFill>
                  <a:srgbClr val="4BACC6"/>
                </a:solidFill>
                <a:prstDash val="solid"/>
              </a:ln>
              <a:effectLst/>
            </p:spPr>
          </p:cxnSp>
          <p:cxnSp>
            <p:nvCxnSpPr>
              <p:cNvPr id="22" name="Straight Connector 55">
                <a:extLst>
                  <a:ext uri="{FF2B5EF4-FFF2-40B4-BE49-F238E27FC236}">
                    <a16:creationId xmlns:a16="http://schemas.microsoft.com/office/drawing/2014/main" id="{F384BBC1-3B0F-4042-8E3D-D26CED5A52A3}"/>
                  </a:ext>
                </a:extLst>
              </p:cNvPr>
              <p:cNvCxnSpPr/>
              <p:nvPr/>
            </p:nvCxnSpPr>
            <p:spPr>
              <a:xfrm>
                <a:off x="3551923" y="4645301"/>
                <a:ext cx="1512121" cy="291134"/>
              </a:xfrm>
              <a:prstGeom prst="line">
                <a:avLst/>
              </a:prstGeom>
              <a:noFill/>
              <a:ln w="15875" cap="flat" cmpd="sng" algn="ctr">
                <a:solidFill>
                  <a:srgbClr val="4BACC6"/>
                </a:solidFill>
                <a:prstDash val="solid"/>
              </a:ln>
              <a:effectLst/>
            </p:spPr>
          </p:cxnSp>
          <p:cxnSp>
            <p:nvCxnSpPr>
              <p:cNvPr id="23" name="Straight Connector 56">
                <a:extLst>
                  <a:ext uri="{FF2B5EF4-FFF2-40B4-BE49-F238E27FC236}">
                    <a16:creationId xmlns:a16="http://schemas.microsoft.com/office/drawing/2014/main" id="{AB2E997D-5EB4-4458-BDEB-2C92D76AF034}"/>
                  </a:ext>
                </a:extLst>
              </p:cNvPr>
              <p:cNvCxnSpPr/>
              <p:nvPr/>
            </p:nvCxnSpPr>
            <p:spPr>
              <a:xfrm>
                <a:off x="3748303" y="4446104"/>
                <a:ext cx="1531761" cy="199197"/>
              </a:xfrm>
              <a:prstGeom prst="line">
                <a:avLst/>
              </a:prstGeom>
              <a:noFill/>
              <a:ln w="15875" cap="flat" cmpd="sng" algn="ctr">
                <a:solidFill>
                  <a:srgbClr val="4BACC6"/>
                </a:solidFill>
                <a:prstDash val="solid"/>
              </a:ln>
              <a:effectLst/>
            </p:spPr>
          </p:cxnSp>
          <p:cxnSp>
            <p:nvCxnSpPr>
              <p:cNvPr id="24" name="Straight Connector 57">
                <a:extLst>
                  <a:ext uri="{FF2B5EF4-FFF2-40B4-BE49-F238E27FC236}">
                    <a16:creationId xmlns:a16="http://schemas.microsoft.com/office/drawing/2014/main" id="{802E2B2F-0C0F-4C6A-8FA2-6C8D5CEC26E0}"/>
                  </a:ext>
                </a:extLst>
              </p:cNvPr>
              <p:cNvCxnSpPr/>
              <p:nvPr/>
            </p:nvCxnSpPr>
            <p:spPr>
              <a:xfrm>
                <a:off x="3879223" y="4200939"/>
                <a:ext cx="1440117" cy="91937"/>
              </a:xfrm>
              <a:prstGeom prst="line">
                <a:avLst/>
              </a:prstGeom>
              <a:noFill/>
              <a:ln w="15875" cap="flat" cmpd="sng" algn="ctr">
                <a:solidFill>
                  <a:srgbClr val="4BACC6"/>
                </a:solidFill>
                <a:prstDash val="solid"/>
              </a:ln>
              <a:effectLst/>
            </p:spPr>
          </p:cxnSp>
        </p:grpSp>
      </p:grpSp>
      <p:grpSp>
        <p:nvGrpSpPr>
          <p:cNvPr id="25" name="Agrupar 24">
            <a:extLst>
              <a:ext uri="{FF2B5EF4-FFF2-40B4-BE49-F238E27FC236}">
                <a16:creationId xmlns:a16="http://schemas.microsoft.com/office/drawing/2014/main" id="{837539A3-1C5A-4EFA-AC9D-5CDE286B08DF}"/>
              </a:ext>
            </a:extLst>
          </p:cNvPr>
          <p:cNvGrpSpPr/>
          <p:nvPr/>
        </p:nvGrpSpPr>
        <p:grpSpPr>
          <a:xfrm>
            <a:off x="761703" y="3735347"/>
            <a:ext cx="2284276" cy="1592514"/>
            <a:chOff x="245811" y="3994763"/>
            <a:chExt cx="3045701" cy="2123352"/>
          </a:xfrm>
        </p:grpSpPr>
        <p:grpSp>
          <p:nvGrpSpPr>
            <p:cNvPr id="26" name="Group 261">
              <a:extLst>
                <a:ext uri="{FF2B5EF4-FFF2-40B4-BE49-F238E27FC236}">
                  <a16:creationId xmlns:a16="http://schemas.microsoft.com/office/drawing/2014/main" id="{B3C0193B-A5DF-499A-9532-13E4FAF53B69}"/>
                </a:ext>
              </a:extLst>
            </p:cNvPr>
            <p:cNvGrpSpPr/>
            <p:nvPr/>
          </p:nvGrpSpPr>
          <p:grpSpPr>
            <a:xfrm>
              <a:off x="245811" y="3994763"/>
              <a:ext cx="836483" cy="759681"/>
              <a:chOff x="4644132" y="2830644"/>
              <a:chExt cx="952512" cy="865056"/>
            </a:xfrm>
            <a:solidFill>
              <a:srgbClr val="4BACC6"/>
            </a:solidFill>
          </p:grpSpPr>
          <p:grpSp>
            <p:nvGrpSpPr>
              <p:cNvPr id="29" name="Group 214">
                <a:extLst>
                  <a:ext uri="{FF2B5EF4-FFF2-40B4-BE49-F238E27FC236}">
                    <a16:creationId xmlns:a16="http://schemas.microsoft.com/office/drawing/2014/main" id="{3354A992-292B-480D-8DCD-7855015C7C2C}"/>
                  </a:ext>
                </a:extLst>
              </p:cNvPr>
              <p:cNvGrpSpPr/>
              <p:nvPr/>
            </p:nvGrpSpPr>
            <p:grpSpPr>
              <a:xfrm>
                <a:off x="4898698" y="2959624"/>
                <a:ext cx="362207" cy="390155"/>
                <a:chOff x="4576763" y="3860006"/>
                <a:chExt cx="771525" cy="831057"/>
              </a:xfrm>
              <a:grpFill/>
            </p:grpSpPr>
            <p:sp>
              <p:nvSpPr>
                <p:cNvPr id="52" name="Freeform 175">
                  <a:extLst>
                    <a:ext uri="{FF2B5EF4-FFF2-40B4-BE49-F238E27FC236}">
                      <a16:creationId xmlns:a16="http://schemas.microsoft.com/office/drawing/2014/main" id="{F2543528-EBE9-4939-BDA5-0614B9A82C37}"/>
                    </a:ext>
                  </a:extLst>
                </p:cNvPr>
                <p:cNvSpPr/>
                <p:nvPr/>
              </p:nvSpPr>
              <p:spPr>
                <a:xfrm>
                  <a:off x="4869656" y="3981450"/>
                  <a:ext cx="478632" cy="709613"/>
                </a:xfrm>
                <a:custGeom>
                  <a:avLst/>
                  <a:gdLst>
                    <a:gd name="connsiteX0" fmla="*/ 0 w 483394"/>
                    <a:gd name="connsiteY0" fmla="*/ 709613 h 709613"/>
                    <a:gd name="connsiteX1" fmla="*/ 483394 w 483394"/>
                    <a:gd name="connsiteY1" fmla="*/ 554831 h 709613"/>
                    <a:gd name="connsiteX2" fmla="*/ 481012 w 483394"/>
                    <a:gd name="connsiteY2" fmla="*/ 219075 h 709613"/>
                    <a:gd name="connsiteX3" fmla="*/ 285750 w 483394"/>
                    <a:gd name="connsiteY3" fmla="*/ 0 h 709613"/>
                    <a:gd name="connsiteX4" fmla="*/ 16669 w 483394"/>
                    <a:gd name="connsiteY4" fmla="*/ 307181 h 709613"/>
                    <a:gd name="connsiteX5" fmla="*/ 0 w 483394"/>
                    <a:gd name="connsiteY5" fmla="*/ 709613 h 709613"/>
                    <a:gd name="connsiteX0" fmla="*/ 57149 w 466725"/>
                    <a:gd name="connsiteY0" fmla="*/ 654844 h 654844"/>
                    <a:gd name="connsiteX1" fmla="*/ 466725 w 466725"/>
                    <a:gd name="connsiteY1" fmla="*/ 554831 h 654844"/>
                    <a:gd name="connsiteX2" fmla="*/ 464343 w 466725"/>
                    <a:gd name="connsiteY2" fmla="*/ 219075 h 654844"/>
                    <a:gd name="connsiteX3" fmla="*/ 269081 w 466725"/>
                    <a:gd name="connsiteY3" fmla="*/ 0 h 654844"/>
                    <a:gd name="connsiteX4" fmla="*/ 0 w 466725"/>
                    <a:gd name="connsiteY4" fmla="*/ 307181 h 654844"/>
                    <a:gd name="connsiteX5" fmla="*/ 57149 w 466725"/>
                    <a:gd name="connsiteY5" fmla="*/ 654844 h 654844"/>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526 w 476251"/>
                    <a:gd name="connsiteY4" fmla="*/ 307181 h 709613"/>
                    <a:gd name="connsiteX5" fmla="*/ 0 w 476251"/>
                    <a:gd name="connsiteY5" fmla="*/ 709613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7632 w 476251"/>
                    <a:gd name="connsiteY4" fmla="*/ 307181 h 709613"/>
                    <a:gd name="connsiteX5" fmla="*/ 0 w 476251"/>
                    <a:gd name="connsiteY5" fmla="*/ 709613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5" fmla="*/ 189072 w 476251"/>
                    <a:gd name="connsiteY5" fmla="*/ 398621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80988 w 478632"/>
                    <a:gd name="connsiteY4"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345282 w 478632"/>
                    <a:gd name="connsiteY4" fmla="*/ 71438 h 709613"/>
                    <a:gd name="connsiteX5" fmla="*/ 280988 w 478632"/>
                    <a:gd name="connsiteY5" fmla="*/ 0 h 709613"/>
                    <a:gd name="connsiteX0" fmla="*/ 2381 w 478632"/>
                    <a:gd name="connsiteY0" fmla="*/ 638175 h 638175"/>
                    <a:gd name="connsiteX1" fmla="*/ 0 w 478632"/>
                    <a:gd name="connsiteY1" fmla="*/ 631031 h 638175"/>
                    <a:gd name="connsiteX2" fmla="*/ 478632 w 478632"/>
                    <a:gd name="connsiteY2" fmla="*/ 483393 h 638175"/>
                    <a:gd name="connsiteX3" fmla="*/ 476250 w 478632"/>
                    <a:gd name="connsiteY3" fmla="*/ 147637 h 638175"/>
                    <a:gd name="connsiteX4" fmla="*/ 345282 w 478632"/>
                    <a:gd name="connsiteY4" fmla="*/ 0 h 638175"/>
                    <a:gd name="connsiteX5" fmla="*/ 7145 w 478632"/>
                    <a:gd name="connsiteY5" fmla="*/ 233362 h 638175"/>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78607 w 478632"/>
                    <a:gd name="connsiteY4" fmla="*/ 0 h 709613"/>
                    <a:gd name="connsiteX5" fmla="*/ 7145 w 478632"/>
                    <a:gd name="connsiteY5" fmla="*/ 304800 h 70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32" h="709613">
                      <a:moveTo>
                        <a:pt x="2381" y="709613"/>
                      </a:moveTo>
                      <a:lnTo>
                        <a:pt x="0" y="702469"/>
                      </a:lnTo>
                      <a:lnTo>
                        <a:pt x="478632" y="554831"/>
                      </a:lnTo>
                      <a:lnTo>
                        <a:pt x="476250" y="219075"/>
                      </a:lnTo>
                      <a:lnTo>
                        <a:pt x="278607" y="0"/>
                      </a:lnTo>
                      <a:lnTo>
                        <a:pt x="7145" y="304800"/>
                      </a:lnTo>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53" name="Freeform 176">
                  <a:extLst>
                    <a:ext uri="{FF2B5EF4-FFF2-40B4-BE49-F238E27FC236}">
                      <a16:creationId xmlns:a16="http://schemas.microsoft.com/office/drawing/2014/main" id="{093408BE-E0C2-45F8-913E-94579FE5E6D8}"/>
                    </a:ext>
                  </a:extLst>
                </p:cNvPr>
                <p:cNvSpPr/>
                <p:nvPr/>
              </p:nvSpPr>
              <p:spPr>
                <a:xfrm>
                  <a:off x="5019675" y="4305300"/>
                  <a:ext cx="192881" cy="326232"/>
                </a:xfrm>
                <a:custGeom>
                  <a:avLst/>
                  <a:gdLst>
                    <a:gd name="connsiteX0" fmla="*/ 0 w 192881"/>
                    <a:gd name="connsiteY0" fmla="*/ 335757 h 335757"/>
                    <a:gd name="connsiteX1" fmla="*/ 2381 w 192881"/>
                    <a:gd name="connsiteY1" fmla="*/ 45244 h 335757"/>
                    <a:gd name="connsiteX2" fmla="*/ 188119 w 192881"/>
                    <a:gd name="connsiteY2" fmla="*/ 0 h 335757"/>
                    <a:gd name="connsiteX3" fmla="*/ 192881 w 192881"/>
                    <a:gd name="connsiteY3" fmla="*/ 269082 h 335757"/>
                    <a:gd name="connsiteX0" fmla="*/ 0 w 192881"/>
                    <a:gd name="connsiteY0" fmla="*/ 326232 h 326232"/>
                    <a:gd name="connsiteX1" fmla="*/ 2381 w 192881"/>
                    <a:gd name="connsiteY1" fmla="*/ 45244 h 326232"/>
                    <a:gd name="connsiteX2" fmla="*/ 188119 w 192881"/>
                    <a:gd name="connsiteY2" fmla="*/ 0 h 326232"/>
                    <a:gd name="connsiteX3" fmla="*/ 192881 w 192881"/>
                    <a:gd name="connsiteY3" fmla="*/ 269082 h 326232"/>
                  </a:gdLst>
                  <a:ahLst/>
                  <a:cxnLst>
                    <a:cxn ang="0">
                      <a:pos x="connsiteX0" y="connsiteY0"/>
                    </a:cxn>
                    <a:cxn ang="0">
                      <a:pos x="connsiteX1" y="connsiteY1"/>
                    </a:cxn>
                    <a:cxn ang="0">
                      <a:pos x="connsiteX2" y="connsiteY2"/>
                    </a:cxn>
                    <a:cxn ang="0">
                      <a:pos x="connsiteX3" y="connsiteY3"/>
                    </a:cxn>
                  </a:cxnLst>
                  <a:rect l="l" t="t" r="r" b="b"/>
                  <a:pathLst>
                    <a:path w="192881" h="326232">
                      <a:moveTo>
                        <a:pt x="0" y="326232"/>
                      </a:moveTo>
                      <a:cubicBezTo>
                        <a:pt x="794" y="229394"/>
                        <a:pt x="1587" y="142082"/>
                        <a:pt x="2381" y="45244"/>
                      </a:cubicBezTo>
                      <a:lnTo>
                        <a:pt x="188119" y="0"/>
                      </a:lnTo>
                      <a:cubicBezTo>
                        <a:pt x="189706" y="89694"/>
                        <a:pt x="191294" y="179388"/>
                        <a:pt x="192881" y="269082"/>
                      </a:cubicBez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54" name="Freeform 177">
                  <a:extLst>
                    <a:ext uri="{FF2B5EF4-FFF2-40B4-BE49-F238E27FC236}">
                      <a16:creationId xmlns:a16="http://schemas.microsoft.com/office/drawing/2014/main" id="{70433050-79CE-45BD-A82F-EBD271D1AE59}"/>
                    </a:ext>
                  </a:extLst>
                </p:cNvPr>
                <p:cNvSpPr/>
                <p:nvPr/>
              </p:nvSpPr>
              <p:spPr>
                <a:xfrm>
                  <a:off x="4576763" y="3902869"/>
                  <a:ext cx="573881" cy="783431"/>
                </a:xfrm>
                <a:custGeom>
                  <a:avLst/>
                  <a:gdLst>
                    <a:gd name="connsiteX0" fmla="*/ 0 w 573881"/>
                    <a:gd name="connsiteY0" fmla="*/ 223837 h 783431"/>
                    <a:gd name="connsiteX1" fmla="*/ 0 w 573881"/>
                    <a:gd name="connsiteY1" fmla="*/ 535781 h 783431"/>
                    <a:gd name="connsiteX2" fmla="*/ 292893 w 573881"/>
                    <a:gd name="connsiteY2" fmla="*/ 783431 h 783431"/>
                    <a:gd name="connsiteX3" fmla="*/ 300037 w 573881"/>
                    <a:gd name="connsiteY3" fmla="*/ 383381 h 783431"/>
                    <a:gd name="connsiteX4" fmla="*/ 573881 w 573881"/>
                    <a:gd name="connsiteY4" fmla="*/ 78581 h 783431"/>
                    <a:gd name="connsiteX5" fmla="*/ 233362 w 573881"/>
                    <a:gd name="connsiteY5" fmla="*/ 0 h 783431"/>
                    <a:gd name="connsiteX6" fmla="*/ 0 w 573881"/>
                    <a:gd name="connsiteY6" fmla="*/ 223837 h 78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81" h="783431">
                      <a:moveTo>
                        <a:pt x="0" y="223837"/>
                      </a:moveTo>
                      <a:lnTo>
                        <a:pt x="0" y="535781"/>
                      </a:lnTo>
                      <a:lnTo>
                        <a:pt x="292893" y="783431"/>
                      </a:lnTo>
                      <a:lnTo>
                        <a:pt x="300037" y="383381"/>
                      </a:lnTo>
                      <a:lnTo>
                        <a:pt x="573881" y="78581"/>
                      </a:lnTo>
                      <a:lnTo>
                        <a:pt x="233362" y="0"/>
                      </a:lnTo>
                      <a:lnTo>
                        <a:pt x="0" y="223837"/>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55" name="Freeform 178">
                  <a:extLst>
                    <a:ext uri="{FF2B5EF4-FFF2-40B4-BE49-F238E27FC236}">
                      <a16:creationId xmlns:a16="http://schemas.microsoft.com/office/drawing/2014/main" id="{0B406DD3-33A8-461E-8325-487646FF4BF7}"/>
                    </a:ext>
                  </a:extLst>
                </p:cNvPr>
                <p:cNvSpPr/>
                <p:nvPr/>
              </p:nvSpPr>
              <p:spPr>
                <a:xfrm>
                  <a:off x="4579144" y="4126707"/>
                  <a:ext cx="295275" cy="166687"/>
                </a:xfrm>
                <a:custGeom>
                  <a:avLst/>
                  <a:gdLst>
                    <a:gd name="connsiteX0" fmla="*/ 0 w 295275"/>
                    <a:gd name="connsiteY0" fmla="*/ 0 h 166687"/>
                    <a:gd name="connsiteX1" fmla="*/ 295275 w 295275"/>
                    <a:gd name="connsiteY1" fmla="*/ 166687 h 166687"/>
                  </a:gdLst>
                  <a:ahLst/>
                  <a:cxnLst>
                    <a:cxn ang="0">
                      <a:pos x="connsiteX0" y="connsiteY0"/>
                    </a:cxn>
                    <a:cxn ang="0">
                      <a:pos x="connsiteX1" y="connsiteY1"/>
                    </a:cxn>
                  </a:cxnLst>
                  <a:rect l="l" t="t" r="r" b="b"/>
                  <a:pathLst>
                    <a:path w="295275" h="166687">
                      <a:moveTo>
                        <a:pt x="0" y="0"/>
                      </a:moveTo>
                      <a:lnTo>
                        <a:pt x="295275" y="166687"/>
                      </a:ln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56" name="Rectangle 179">
                  <a:extLst>
                    <a:ext uri="{FF2B5EF4-FFF2-40B4-BE49-F238E27FC236}">
                      <a16:creationId xmlns:a16="http://schemas.microsoft.com/office/drawing/2014/main" id="{14E2376B-0AB1-4BE8-829D-053586ABC21D}"/>
                    </a:ext>
                  </a:extLst>
                </p:cNvPr>
                <p:cNvSpPr/>
                <p:nvPr/>
              </p:nvSpPr>
              <p:spPr>
                <a:xfrm rot="21094552">
                  <a:off x="4962729" y="4041370"/>
                  <a:ext cx="36000" cy="69057"/>
                </a:xfrm>
                <a:prstGeom prst="rect">
                  <a:avLst/>
                </a:pr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57" name="Freeform 180">
                  <a:extLst>
                    <a:ext uri="{FF2B5EF4-FFF2-40B4-BE49-F238E27FC236}">
                      <a16:creationId xmlns:a16="http://schemas.microsoft.com/office/drawing/2014/main" id="{14361F83-E855-4198-9AF7-51C48C427A87}"/>
                    </a:ext>
                  </a:extLst>
                </p:cNvPr>
                <p:cNvSpPr/>
                <p:nvPr/>
              </p:nvSpPr>
              <p:spPr>
                <a:xfrm>
                  <a:off x="4600575" y="3860006"/>
                  <a:ext cx="500063" cy="316706"/>
                </a:xfrm>
                <a:custGeom>
                  <a:avLst/>
                  <a:gdLst>
                    <a:gd name="connsiteX0" fmla="*/ 207169 w 500063"/>
                    <a:gd name="connsiteY0" fmla="*/ 0 h 316706"/>
                    <a:gd name="connsiteX1" fmla="*/ 0 w 500063"/>
                    <a:gd name="connsiteY1" fmla="*/ 190500 h 316706"/>
                    <a:gd name="connsiteX2" fmla="*/ 264319 w 500063"/>
                    <a:gd name="connsiteY2" fmla="*/ 316706 h 316706"/>
                    <a:gd name="connsiteX3" fmla="*/ 500063 w 500063"/>
                    <a:gd name="connsiteY3" fmla="*/ 69056 h 316706"/>
                    <a:gd name="connsiteX4" fmla="*/ 207169 w 500063"/>
                    <a:gd name="connsiteY4" fmla="*/ 0 h 31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316706">
                      <a:moveTo>
                        <a:pt x="207169" y="0"/>
                      </a:moveTo>
                      <a:lnTo>
                        <a:pt x="0" y="190500"/>
                      </a:lnTo>
                      <a:lnTo>
                        <a:pt x="264319" y="316706"/>
                      </a:lnTo>
                      <a:lnTo>
                        <a:pt x="500063" y="69056"/>
                      </a:lnTo>
                      <a:lnTo>
                        <a:pt x="207169" y="0"/>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grpSp>
          <p:sp>
            <p:nvSpPr>
              <p:cNvPr id="30" name="Freeform 134">
                <a:extLst>
                  <a:ext uri="{FF2B5EF4-FFF2-40B4-BE49-F238E27FC236}">
                    <a16:creationId xmlns:a16="http://schemas.microsoft.com/office/drawing/2014/main" id="{0EAD14E1-B4F6-42B1-9EC7-51080021B933}"/>
                  </a:ext>
                </a:extLst>
              </p:cNvPr>
              <p:cNvSpPr>
                <a:spLocks/>
              </p:cNvSpPr>
              <p:nvPr/>
            </p:nvSpPr>
            <p:spPr bwMode="auto">
              <a:xfrm>
                <a:off x="4689164" y="2830644"/>
                <a:ext cx="244786" cy="243548"/>
              </a:xfrm>
              <a:custGeom>
                <a:avLst/>
                <a:gdLst/>
                <a:ahLst/>
                <a:cxnLst>
                  <a:cxn ang="0">
                    <a:pos x="272" y="224"/>
                  </a:cxn>
                  <a:cxn ang="0">
                    <a:pos x="370" y="294"/>
                  </a:cxn>
                  <a:cxn ang="0">
                    <a:pos x="372" y="298"/>
                  </a:cxn>
                  <a:cxn ang="0">
                    <a:pos x="366" y="300"/>
                  </a:cxn>
                  <a:cxn ang="0">
                    <a:pos x="316" y="354"/>
                  </a:cxn>
                  <a:cxn ang="0">
                    <a:pos x="316" y="358"/>
                  </a:cxn>
                  <a:cxn ang="0">
                    <a:pos x="312" y="360"/>
                  </a:cxn>
                  <a:cxn ang="0">
                    <a:pos x="230" y="270"/>
                  </a:cxn>
                  <a:cxn ang="0">
                    <a:pos x="242" y="388"/>
                  </a:cxn>
                  <a:cxn ang="0">
                    <a:pos x="240" y="394"/>
                  </a:cxn>
                  <a:cxn ang="0">
                    <a:pos x="234" y="390"/>
                  </a:cxn>
                  <a:cxn ang="0">
                    <a:pos x="162" y="390"/>
                  </a:cxn>
                  <a:cxn ang="0">
                    <a:pos x="160" y="394"/>
                  </a:cxn>
                  <a:cxn ang="0">
                    <a:pos x="154" y="392"/>
                  </a:cxn>
                  <a:cxn ang="0">
                    <a:pos x="166" y="270"/>
                  </a:cxn>
                  <a:cxn ang="0">
                    <a:pos x="86" y="360"/>
                  </a:cxn>
                  <a:cxn ang="0">
                    <a:pos x="82" y="360"/>
                  </a:cxn>
                  <a:cxn ang="0">
                    <a:pos x="80" y="354"/>
                  </a:cxn>
                  <a:cxn ang="0">
                    <a:pos x="30" y="300"/>
                  </a:cxn>
                  <a:cxn ang="0">
                    <a:pos x="28" y="300"/>
                  </a:cxn>
                  <a:cxn ang="0">
                    <a:pos x="24" y="296"/>
                  </a:cxn>
                  <a:cxn ang="0">
                    <a:pos x="122" y="224"/>
                  </a:cxn>
                  <a:cxn ang="0">
                    <a:pos x="4" y="224"/>
                  </a:cxn>
                  <a:cxn ang="0">
                    <a:pos x="0" y="220"/>
                  </a:cxn>
                  <a:cxn ang="0">
                    <a:pos x="4" y="216"/>
                  </a:cxn>
                  <a:cxn ang="0">
                    <a:pos x="12" y="142"/>
                  </a:cxn>
                  <a:cxn ang="0">
                    <a:pos x="8" y="140"/>
                  </a:cxn>
                  <a:cxn ang="0">
                    <a:pos x="10" y="136"/>
                  </a:cxn>
                  <a:cxn ang="0">
                    <a:pos x="130" y="160"/>
                  </a:cxn>
                  <a:cxn ang="0">
                    <a:pos x="50" y="72"/>
                  </a:cxn>
                  <a:cxn ang="0">
                    <a:pos x="50" y="66"/>
                  </a:cxn>
                  <a:cxn ang="0">
                    <a:pos x="56" y="66"/>
                  </a:cxn>
                  <a:cxn ang="0">
                    <a:pos x="114" y="22"/>
                  </a:cxn>
                  <a:cxn ang="0">
                    <a:pos x="114" y="20"/>
                  </a:cxn>
                  <a:cxn ang="0">
                    <a:pos x="120" y="18"/>
                  </a:cxn>
                  <a:cxn ang="0">
                    <a:pos x="182" y="122"/>
                  </a:cxn>
                  <a:cxn ang="0">
                    <a:pos x="194" y="4"/>
                  </a:cxn>
                  <a:cxn ang="0">
                    <a:pos x="198" y="0"/>
                  </a:cxn>
                  <a:cxn ang="0">
                    <a:pos x="202" y="4"/>
                  </a:cxn>
                  <a:cxn ang="0">
                    <a:pos x="274" y="20"/>
                  </a:cxn>
                  <a:cxn ang="0">
                    <a:pos x="278" y="18"/>
                  </a:cxn>
                  <a:cxn ang="0">
                    <a:pos x="282" y="20"/>
                  </a:cxn>
                  <a:cxn ang="0">
                    <a:pos x="246" y="134"/>
                  </a:cxn>
                  <a:cxn ang="0">
                    <a:pos x="340" y="66"/>
                  </a:cxn>
                  <a:cxn ang="0">
                    <a:pos x="346" y="66"/>
                  </a:cxn>
                  <a:cxn ang="0">
                    <a:pos x="346" y="72"/>
                  </a:cxn>
                  <a:cxn ang="0">
                    <a:pos x="384" y="134"/>
                  </a:cxn>
                  <a:cxn ang="0">
                    <a:pos x="386" y="136"/>
                  </a:cxn>
                  <a:cxn ang="0">
                    <a:pos x="388" y="140"/>
                  </a:cxn>
                  <a:cxn ang="0">
                    <a:pos x="276" y="190"/>
                  </a:cxn>
                  <a:cxn ang="0">
                    <a:pos x="392" y="216"/>
                  </a:cxn>
                  <a:cxn ang="0">
                    <a:pos x="396" y="220"/>
                  </a:cxn>
                  <a:cxn ang="0">
                    <a:pos x="392" y="224"/>
                  </a:cxn>
                </a:cxnLst>
                <a:rect l="0" t="0" r="r" b="b"/>
                <a:pathLst>
                  <a:path w="396" h="394">
                    <a:moveTo>
                      <a:pt x="392" y="224"/>
                    </a:moveTo>
                    <a:lnTo>
                      <a:pt x="272" y="224"/>
                    </a:lnTo>
                    <a:lnTo>
                      <a:pt x="370" y="294"/>
                    </a:lnTo>
                    <a:lnTo>
                      <a:pt x="370" y="294"/>
                    </a:lnTo>
                    <a:lnTo>
                      <a:pt x="372" y="296"/>
                    </a:lnTo>
                    <a:lnTo>
                      <a:pt x="372" y="298"/>
                    </a:lnTo>
                    <a:lnTo>
                      <a:pt x="370" y="300"/>
                    </a:lnTo>
                    <a:lnTo>
                      <a:pt x="366" y="300"/>
                    </a:lnTo>
                    <a:lnTo>
                      <a:pt x="256" y="252"/>
                    </a:lnTo>
                    <a:lnTo>
                      <a:pt x="316" y="354"/>
                    </a:lnTo>
                    <a:lnTo>
                      <a:pt x="316" y="354"/>
                    </a:lnTo>
                    <a:lnTo>
                      <a:pt x="316" y="358"/>
                    </a:lnTo>
                    <a:lnTo>
                      <a:pt x="316" y="360"/>
                    </a:lnTo>
                    <a:lnTo>
                      <a:pt x="312" y="360"/>
                    </a:lnTo>
                    <a:lnTo>
                      <a:pt x="310" y="360"/>
                    </a:lnTo>
                    <a:lnTo>
                      <a:pt x="230" y="270"/>
                    </a:lnTo>
                    <a:lnTo>
                      <a:pt x="242" y="388"/>
                    </a:lnTo>
                    <a:lnTo>
                      <a:pt x="242" y="388"/>
                    </a:lnTo>
                    <a:lnTo>
                      <a:pt x="242" y="392"/>
                    </a:lnTo>
                    <a:lnTo>
                      <a:pt x="240" y="394"/>
                    </a:lnTo>
                    <a:lnTo>
                      <a:pt x="236" y="394"/>
                    </a:lnTo>
                    <a:lnTo>
                      <a:pt x="234" y="390"/>
                    </a:lnTo>
                    <a:lnTo>
                      <a:pt x="198" y="278"/>
                    </a:lnTo>
                    <a:lnTo>
                      <a:pt x="162" y="390"/>
                    </a:lnTo>
                    <a:lnTo>
                      <a:pt x="162" y="390"/>
                    </a:lnTo>
                    <a:lnTo>
                      <a:pt x="160" y="394"/>
                    </a:lnTo>
                    <a:lnTo>
                      <a:pt x="156" y="394"/>
                    </a:lnTo>
                    <a:lnTo>
                      <a:pt x="154" y="392"/>
                    </a:lnTo>
                    <a:lnTo>
                      <a:pt x="154" y="388"/>
                    </a:lnTo>
                    <a:lnTo>
                      <a:pt x="166" y="270"/>
                    </a:lnTo>
                    <a:lnTo>
                      <a:pt x="86" y="360"/>
                    </a:lnTo>
                    <a:lnTo>
                      <a:pt x="86" y="360"/>
                    </a:lnTo>
                    <a:lnTo>
                      <a:pt x="84" y="360"/>
                    </a:lnTo>
                    <a:lnTo>
                      <a:pt x="82" y="360"/>
                    </a:lnTo>
                    <a:lnTo>
                      <a:pt x="80" y="358"/>
                    </a:lnTo>
                    <a:lnTo>
                      <a:pt x="80" y="354"/>
                    </a:lnTo>
                    <a:lnTo>
                      <a:pt x="140" y="252"/>
                    </a:lnTo>
                    <a:lnTo>
                      <a:pt x="30" y="300"/>
                    </a:lnTo>
                    <a:lnTo>
                      <a:pt x="30" y="300"/>
                    </a:lnTo>
                    <a:lnTo>
                      <a:pt x="28" y="300"/>
                    </a:lnTo>
                    <a:lnTo>
                      <a:pt x="26" y="298"/>
                    </a:lnTo>
                    <a:lnTo>
                      <a:pt x="24" y="296"/>
                    </a:lnTo>
                    <a:lnTo>
                      <a:pt x="26" y="294"/>
                    </a:lnTo>
                    <a:lnTo>
                      <a:pt x="122" y="224"/>
                    </a:lnTo>
                    <a:lnTo>
                      <a:pt x="4" y="224"/>
                    </a:lnTo>
                    <a:lnTo>
                      <a:pt x="4" y="224"/>
                    </a:lnTo>
                    <a:lnTo>
                      <a:pt x="0" y="222"/>
                    </a:lnTo>
                    <a:lnTo>
                      <a:pt x="0" y="220"/>
                    </a:lnTo>
                    <a:lnTo>
                      <a:pt x="0" y="218"/>
                    </a:lnTo>
                    <a:lnTo>
                      <a:pt x="4" y="216"/>
                    </a:lnTo>
                    <a:lnTo>
                      <a:pt x="120" y="190"/>
                    </a:lnTo>
                    <a:lnTo>
                      <a:pt x="12" y="142"/>
                    </a:lnTo>
                    <a:lnTo>
                      <a:pt x="12" y="142"/>
                    </a:lnTo>
                    <a:lnTo>
                      <a:pt x="8" y="140"/>
                    </a:lnTo>
                    <a:lnTo>
                      <a:pt x="8" y="138"/>
                    </a:lnTo>
                    <a:lnTo>
                      <a:pt x="10" y="136"/>
                    </a:lnTo>
                    <a:lnTo>
                      <a:pt x="12" y="134"/>
                    </a:lnTo>
                    <a:lnTo>
                      <a:pt x="130" y="160"/>
                    </a:lnTo>
                    <a:lnTo>
                      <a:pt x="50" y="72"/>
                    </a:lnTo>
                    <a:lnTo>
                      <a:pt x="50" y="72"/>
                    </a:lnTo>
                    <a:lnTo>
                      <a:pt x="50" y="68"/>
                    </a:lnTo>
                    <a:lnTo>
                      <a:pt x="50" y="66"/>
                    </a:lnTo>
                    <a:lnTo>
                      <a:pt x="52" y="64"/>
                    </a:lnTo>
                    <a:lnTo>
                      <a:pt x="56" y="66"/>
                    </a:lnTo>
                    <a:lnTo>
                      <a:pt x="152" y="134"/>
                    </a:lnTo>
                    <a:lnTo>
                      <a:pt x="114" y="22"/>
                    </a:lnTo>
                    <a:lnTo>
                      <a:pt x="114" y="22"/>
                    </a:lnTo>
                    <a:lnTo>
                      <a:pt x="114" y="20"/>
                    </a:lnTo>
                    <a:lnTo>
                      <a:pt x="116" y="18"/>
                    </a:lnTo>
                    <a:lnTo>
                      <a:pt x="120" y="18"/>
                    </a:lnTo>
                    <a:lnTo>
                      <a:pt x="122" y="20"/>
                    </a:lnTo>
                    <a:lnTo>
                      <a:pt x="182" y="122"/>
                    </a:lnTo>
                    <a:lnTo>
                      <a:pt x="194" y="4"/>
                    </a:lnTo>
                    <a:lnTo>
                      <a:pt x="194" y="4"/>
                    </a:lnTo>
                    <a:lnTo>
                      <a:pt x="196" y="0"/>
                    </a:lnTo>
                    <a:lnTo>
                      <a:pt x="198" y="0"/>
                    </a:lnTo>
                    <a:lnTo>
                      <a:pt x="200" y="0"/>
                    </a:lnTo>
                    <a:lnTo>
                      <a:pt x="202" y="4"/>
                    </a:lnTo>
                    <a:lnTo>
                      <a:pt x="214" y="122"/>
                    </a:lnTo>
                    <a:lnTo>
                      <a:pt x="274" y="20"/>
                    </a:lnTo>
                    <a:lnTo>
                      <a:pt x="274" y="20"/>
                    </a:lnTo>
                    <a:lnTo>
                      <a:pt x="278" y="18"/>
                    </a:lnTo>
                    <a:lnTo>
                      <a:pt x="280" y="18"/>
                    </a:lnTo>
                    <a:lnTo>
                      <a:pt x="282" y="20"/>
                    </a:lnTo>
                    <a:lnTo>
                      <a:pt x="282" y="22"/>
                    </a:lnTo>
                    <a:lnTo>
                      <a:pt x="246" y="134"/>
                    </a:lnTo>
                    <a:lnTo>
                      <a:pt x="340" y="66"/>
                    </a:lnTo>
                    <a:lnTo>
                      <a:pt x="340" y="66"/>
                    </a:lnTo>
                    <a:lnTo>
                      <a:pt x="344" y="64"/>
                    </a:lnTo>
                    <a:lnTo>
                      <a:pt x="346" y="66"/>
                    </a:lnTo>
                    <a:lnTo>
                      <a:pt x="348" y="68"/>
                    </a:lnTo>
                    <a:lnTo>
                      <a:pt x="346" y="72"/>
                    </a:lnTo>
                    <a:lnTo>
                      <a:pt x="266" y="160"/>
                    </a:lnTo>
                    <a:lnTo>
                      <a:pt x="384" y="134"/>
                    </a:lnTo>
                    <a:lnTo>
                      <a:pt x="384" y="134"/>
                    </a:lnTo>
                    <a:lnTo>
                      <a:pt x="386" y="136"/>
                    </a:lnTo>
                    <a:lnTo>
                      <a:pt x="388" y="138"/>
                    </a:lnTo>
                    <a:lnTo>
                      <a:pt x="388" y="140"/>
                    </a:lnTo>
                    <a:lnTo>
                      <a:pt x="386" y="142"/>
                    </a:lnTo>
                    <a:lnTo>
                      <a:pt x="276" y="190"/>
                    </a:lnTo>
                    <a:lnTo>
                      <a:pt x="392" y="216"/>
                    </a:lnTo>
                    <a:lnTo>
                      <a:pt x="392" y="216"/>
                    </a:lnTo>
                    <a:lnTo>
                      <a:pt x="396" y="218"/>
                    </a:lnTo>
                    <a:lnTo>
                      <a:pt x="396" y="220"/>
                    </a:lnTo>
                    <a:lnTo>
                      <a:pt x="396" y="222"/>
                    </a:lnTo>
                    <a:lnTo>
                      <a:pt x="392" y="224"/>
                    </a:lnTo>
                    <a:lnTo>
                      <a:pt x="392" y="224"/>
                    </a:lnTo>
                    <a:close/>
                  </a:path>
                </a:pathLst>
              </a:custGeom>
              <a:grpFill/>
              <a:ln w="9525">
                <a:solidFill>
                  <a:sysClr val="window" lastClr="FFFFFF"/>
                </a:solidFill>
                <a:round/>
                <a:headEnd/>
                <a:tailEnd/>
              </a:ln>
            </p:spPr>
            <p:txBody>
              <a:bodyP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ea typeface="MS PGothic" pitchFamily="34" charset="-128"/>
                  <a:cs typeface="Arial" panose="020B0604020202020204" pitchFamily="34" charset="0"/>
                </a:endParaRPr>
              </a:p>
            </p:txBody>
          </p:sp>
          <p:grpSp>
            <p:nvGrpSpPr>
              <p:cNvPr id="31" name="Group 231">
                <a:extLst>
                  <a:ext uri="{FF2B5EF4-FFF2-40B4-BE49-F238E27FC236}">
                    <a16:creationId xmlns:a16="http://schemas.microsoft.com/office/drawing/2014/main" id="{1045DCFB-E07B-47C6-8136-40749FDAC22F}"/>
                  </a:ext>
                </a:extLst>
              </p:cNvPr>
              <p:cNvGrpSpPr/>
              <p:nvPr/>
            </p:nvGrpSpPr>
            <p:grpSpPr>
              <a:xfrm>
                <a:off x="4644132" y="3146186"/>
                <a:ext cx="362207" cy="390155"/>
                <a:chOff x="4027327" y="4018756"/>
                <a:chExt cx="771525" cy="831057"/>
              </a:xfrm>
              <a:grpFill/>
            </p:grpSpPr>
            <p:sp>
              <p:nvSpPr>
                <p:cNvPr id="46" name="Freeform 169">
                  <a:extLst>
                    <a:ext uri="{FF2B5EF4-FFF2-40B4-BE49-F238E27FC236}">
                      <a16:creationId xmlns:a16="http://schemas.microsoft.com/office/drawing/2014/main" id="{5771D581-6ED3-4FAA-88C1-3F8D6B385D25}"/>
                    </a:ext>
                  </a:extLst>
                </p:cNvPr>
                <p:cNvSpPr/>
                <p:nvPr/>
              </p:nvSpPr>
              <p:spPr>
                <a:xfrm>
                  <a:off x="4320220" y="4140200"/>
                  <a:ext cx="478632" cy="709613"/>
                </a:xfrm>
                <a:custGeom>
                  <a:avLst/>
                  <a:gdLst>
                    <a:gd name="connsiteX0" fmla="*/ 0 w 483394"/>
                    <a:gd name="connsiteY0" fmla="*/ 709613 h 709613"/>
                    <a:gd name="connsiteX1" fmla="*/ 483394 w 483394"/>
                    <a:gd name="connsiteY1" fmla="*/ 554831 h 709613"/>
                    <a:gd name="connsiteX2" fmla="*/ 481012 w 483394"/>
                    <a:gd name="connsiteY2" fmla="*/ 219075 h 709613"/>
                    <a:gd name="connsiteX3" fmla="*/ 285750 w 483394"/>
                    <a:gd name="connsiteY3" fmla="*/ 0 h 709613"/>
                    <a:gd name="connsiteX4" fmla="*/ 16669 w 483394"/>
                    <a:gd name="connsiteY4" fmla="*/ 307181 h 709613"/>
                    <a:gd name="connsiteX5" fmla="*/ 0 w 483394"/>
                    <a:gd name="connsiteY5" fmla="*/ 709613 h 709613"/>
                    <a:gd name="connsiteX0" fmla="*/ 57149 w 466725"/>
                    <a:gd name="connsiteY0" fmla="*/ 654844 h 654844"/>
                    <a:gd name="connsiteX1" fmla="*/ 466725 w 466725"/>
                    <a:gd name="connsiteY1" fmla="*/ 554831 h 654844"/>
                    <a:gd name="connsiteX2" fmla="*/ 464343 w 466725"/>
                    <a:gd name="connsiteY2" fmla="*/ 219075 h 654844"/>
                    <a:gd name="connsiteX3" fmla="*/ 269081 w 466725"/>
                    <a:gd name="connsiteY3" fmla="*/ 0 h 654844"/>
                    <a:gd name="connsiteX4" fmla="*/ 0 w 466725"/>
                    <a:gd name="connsiteY4" fmla="*/ 307181 h 654844"/>
                    <a:gd name="connsiteX5" fmla="*/ 57149 w 466725"/>
                    <a:gd name="connsiteY5" fmla="*/ 654844 h 654844"/>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526 w 476251"/>
                    <a:gd name="connsiteY4" fmla="*/ 307181 h 709613"/>
                    <a:gd name="connsiteX5" fmla="*/ 0 w 476251"/>
                    <a:gd name="connsiteY5" fmla="*/ 709613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7632 w 476251"/>
                    <a:gd name="connsiteY4" fmla="*/ 307181 h 709613"/>
                    <a:gd name="connsiteX5" fmla="*/ 0 w 476251"/>
                    <a:gd name="connsiteY5" fmla="*/ 709613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5" fmla="*/ 189072 w 476251"/>
                    <a:gd name="connsiteY5" fmla="*/ 398621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80988 w 478632"/>
                    <a:gd name="connsiteY4"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345282 w 478632"/>
                    <a:gd name="connsiteY4" fmla="*/ 71438 h 709613"/>
                    <a:gd name="connsiteX5" fmla="*/ 280988 w 478632"/>
                    <a:gd name="connsiteY5" fmla="*/ 0 h 709613"/>
                    <a:gd name="connsiteX0" fmla="*/ 2381 w 478632"/>
                    <a:gd name="connsiteY0" fmla="*/ 638175 h 638175"/>
                    <a:gd name="connsiteX1" fmla="*/ 0 w 478632"/>
                    <a:gd name="connsiteY1" fmla="*/ 631031 h 638175"/>
                    <a:gd name="connsiteX2" fmla="*/ 478632 w 478632"/>
                    <a:gd name="connsiteY2" fmla="*/ 483393 h 638175"/>
                    <a:gd name="connsiteX3" fmla="*/ 476250 w 478632"/>
                    <a:gd name="connsiteY3" fmla="*/ 147637 h 638175"/>
                    <a:gd name="connsiteX4" fmla="*/ 345282 w 478632"/>
                    <a:gd name="connsiteY4" fmla="*/ 0 h 638175"/>
                    <a:gd name="connsiteX5" fmla="*/ 7145 w 478632"/>
                    <a:gd name="connsiteY5" fmla="*/ 233362 h 638175"/>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78607 w 478632"/>
                    <a:gd name="connsiteY4" fmla="*/ 0 h 709613"/>
                    <a:gd name="connsiteX5" fmla="*/ 7145 w 478632"/>
                    <a:gd name="connsiteY5" fmla="*/ 304800 h 70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32" h="709613">
                      <a:moveTo>
                        <a:pt x="2381" y="709613"/>
                      </a:moveTo>
                      <a:lnTo>
                        <a:pt x="0" y="702469"/>
                      </a:lnTo>
                      <a:lnTo>
                        <a:pt x="478632" y="554831"/>
                      </a:lnTo>
                      <a:lnTo>
                        <a:pt x="476250" y="219075"/>
                      </a:lnTo>
                      <a:lnTo>
                        <a:pt x="278607" y="0"/>
                      </a:lnTo>
                      <a:lnTo>
                        <a:pt x="7145" y="304800"/>
                      </a:lnTo>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47" name="Freeform 170">
                  <a:extLst>
                    <a:ext uri="{FF2B5EF4-FFF2-40B4-BE49-F238E27FC236}">
                      <a16:creationId xmlns:a16="http://schemas.microsoft.com/office/drawing/2014/main" id="{7B5F6BAC-6228-438E-8FD3-FFBD69DE5637}"/>
                    </a:ext>
                  </a:extLst>
                </p:cNvPr>
                <p:cNvSpPr/>
                <p:nvPr/>
              </p:nvSpPr>
              <p:spPr>
                <a:xfrm>
                  <a:off x="4470239" y="4464050"/>
                  <a:ext cx="192881" cy="326232"/>
                </a:xfrm>
                <a:custGeom>
                  <a:avLst/>
                  <a:gdLst>
                    <a:gd name="connsiteX0" fmla="*/ 0 w 192881"/>
                    <a:gd name="connsiteY0" fmla="*/ 335757 h 335757"/>
                    <a:gd name="connsiteX1" fmla="*/ 2381 w 192881"/>
                    <a:gd name="connsiteY1" fmla="*/ 45244 h 335757"/>
                    <a:gd name="connsiteX2" fmla="*/ 188119 w 192881"/>
                    <a:gd name="connsiteY2" fmla="*/ 0 h 335757"/>
                    <a:gd name="connsiteX3" fmla="*/ 192881 w 192881"/>
                    <a:gd name="connsiteY3" fmla="*/ 269082 h 335757"/>
                    <a:gd name="connsiteX0" fmla="*/ 0 w 192881"/>
                    <a:gd name="connsiteY0" fmla="*/ 326232 h 326232"/>
                    <a:gd name="connsiteX1" fmla="*/ 2381 w 192881"/>
                    <a:gd name="connsiteY1" fmla="*/ 45244 h 326232"/>
                    <a:gd name="connsiteX2" fmla="*/ 188119 w 192881"/>
                    <a:gd name="connsiteY2" fmla="*/ 0 h 326232"/>
                    <a:gd name="connsiteX3" fmla="*/ 192881 w 192881"/>
                    <a:gd name="connsiteY3" fmla="*/ 269082 h 326232"/>
                  </a:gdLst>
                  <a:ahLst/>
                  <a:cxnLst>
                    <a:cxn ang="0">
                      <a:pos x="connsiteX0" y="connsiteY0"/>
                    </a:cxn>
                    <a:cxn ang="0">
                      <a:pos x="connsiteX1" y="connsiteY1"/>
                    </a:cxn>
                    <a:cxn ang="0">
                      <a:pos x="connsiteX2" y="connsiteY2"/>
                    </a:cxn>
                    <a:cxn ang="0">
                      <a:pos x="connsiteX3" y="connsiteY3"/>
                    </a:cxn>
                  </a:cxnLst>
                  <a:rect l="l" t="t" r="r" b="b"/>
                  <a:pathLst>
                    <a:path w="192881" h="326232">
                      <a:moveTo>
                        <a:pt x="0" y="326232"/>
                      </a:moveTo>
                      <a:cubicBezTo>
                        <a:pt x="794" y="229394"/>
                        <a:pt x="1587" y="142082"/>
                        <a:pt x="2381" y="45244"/>
                      </a:cubicBezTo>
                      <a:lnTo>
                        <a:pt x="188119" y="0"/>
                      </a:lnTo>
                      <a:cubicBezTo>
                        <a:pt x="189706" y="89694"/>
                        <a:pt x="191294" y="179388"/>
                        <a:pt x="192881" y="269082"/>
                      </a:cubicBez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48" name="Freeform 171">
                  <a:extLst>
                    <a:ext uri="{FF2B5EF4-FFF2-40B4-BE49-F238E27FC236}">
                      <a16:creationId xmlns:a16="http://schemas.microsoft.com/office/drawing/2014/main" id="{CF8EB817-5005-491E-844F-D9F0A0BFA8C9}"/>
                    </a:ext>
                  </a:extLst>
                </p:cNvPr>
                <p:cNvSpPr/>
                <p:nvPr/>
              </p:nvSpPr>
              <p:spPr>
                <a:xfrm>
                  <a:off x="4027327" y="4061619"/>
                  <a:ext cx="573881" cy="783431"/>
                </a:xfrm>
                <a:custGeom>
                  <a:avLst/>
                  <a:gdLst>
                    <a:gd name="connsiteX0" fmla="*/ 0 w 573881"/>
                    <a:gd name="connsiteY0" fmla="*/ 223837 h 783431"/>
                    <a:gd name="connsiteX1" fmla="*/ 0 w 573881"/>
                    <a:gd name="connsiteY1" fmla="*/ 535781 h 783431"/>
                    <a:gd name="connsiteX2" fmla="*/ 292893 w 573881"/>
                    <a:gd name="connsiteY2" fmla="*/ 783431 h 783431"/>
                    <a:gd name="connsiteX3" fmla="*/ 300037 w 573881"/>
                    <a:gd name="connsiteY3" fmla="*/ 383381 h 783431"/>
                    <a:gd name="connsiteX4" fmla="*/ 573881 w 573881"/>
                    <a:gd name="connsiteY4" fmla="*/ 78581 h 783431"/>
                    <a:gd name="connsiteX5" fmla="*/ 233362 w 573881"/>
                    <a:gd name="connsiteY5" fmla="*/ 0 h 783431"/>
                    <a:gd name="connsiteX6" fmla="*/ 0 w 573881"/>
                    <a:gd name="connsiteY6" fmla="*/ 223837 h 78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81" h="783431">
                      <a:moveTo>
                        <a:pt x="0" y="223837"/>
                      </a:moveTo>
                      <a:lnTo>
                        <a:pt x="0" y="535781"/>
                      </a:lnTo>
                      <a:lnTo>
                        <a:pt x="292893" y="783431"/>
                      </a:lnTo>
                      <a:lnTo>
                        <a:pt x="300037" y="383381"/>
                      </a:lnTo>
                      <a:lnTo>
                        <a:pt x="573881" y="78581"/>
                      </a:lnTo>
                      <a:lnTo>
                        <a:pt x="233362" y="0"/>
                      </a:lnTo>
                      <a:lnTo>
                        <a:pt x="0" y="223837"/>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49" name="Freeform 172">
                  <a:extLst>
                    <a:ext uri="{FF2B5EF4-FFF2-40B4-BE49-F238E27FC236}">
                      <a16:creationId xmlns:a16="http://schemas.microsoft.com/office/drawing/2014/main" id="{9011EDF2-3B98-4B7E-B311-4FEDE0B2A3C7}"/>
                    </a:ext>
                  </a:extLst>
                </p:cNvPr>
                <p:cNvSpPr/>
                <p:nvPr/>
              </p:nvSpPr>
              <p:spPr>
                <a:xfrm>
                  <a:off x="4029708" y="4285457"/>
                  <a:ext cx="295275" cy="166687"/>
                </a:xfrm>
                <a:custGeom>
                  <a:avLst/>
                  <a:gdLst>
                    <a:gd name="connsiteX0" fmla="*/ 0 w 295275"/>
                    <a:gd name="connsiteY0" fmla="*/ 0 h 166687"/>
                    <a:gd name="connsiteX1" fmla="*/ 295275 w 295275"/>
                    <a:gd name="connsiteY1" fmla="*/ 166687 h 166687"/>
                  </a:gdLst>
                  <a:ahLst/>
                  <a:cxnLst>
                    <a:cxn ang="0">
                      <a:pos x="connsiteX0" y="connsiteY0"/>
                    </a:cxn>
                    <a:cxn ang="0">
                      <a:pos x="connsiteX1" y="connsiteY1"/>
                    </a:cxn>
                  </a:cxnLst>
                  <a:rect l="l" t="t" r="r" b="b"/>
                  <a:pathLst>
                    <a:path w="295275" h="166687">
                      <a:moveTo>
                        <a:pt x="0" y="0"/>
                      </a:moveTo>
                      <a:lnTo>
                        <a:pt x="295275" y="166687"/>
                      </a:ln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50" name="Rectangle 173">
                  <a:extLst>
                    <a:ext uri="{FF2B5EF4-FFF2-40B4-BE49-F238E27FC236}">
                      <a16:creationId xmlns:a16="http://schemas.microsoft.com/office/drawing/2014/main" id="{ABA46D99-6D4B-4D0D-A3EC-4A62052F982D}"/>
                    </a:ext>
                  </a:extLst>
                </p:cNvPr>
                <p:cNvSpPr/>
                <p:nvPr/>
              </p:nvSpPr>
              <p:spPr>
                <a:xfrm rot="21094552">
                  <a:off x="4413293" y="4200120"/>
                  <a:ext cx="36000" cy="69057"/>
                </a:xfrm>
                <a:prstGeom prst="rect">
                  <a:avLst/>
                </a:pr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51" name="Freeform 174">
                  <a:extLst>
                    <a:ext uri="{FF2B5EF4-FFF2-40B4-BE49-F238E27FC236}">
                      <a16:creationId xmlns:a16="http://schemas.microsoft.com/office/drawing/2014/main" id="{6B16EEC0-5B6A-4920-B480-5BF8757FDB5A}"/>
                    </a:ext>
                  </a:extLst>
                </p:cNvPr>
                <p:cNvSpPr/>
                <p:nvPr/>
              </p:nvSpPr>
              <p:spPr>
                <a:xfrm>
                  <a:off x="4051139" y="4018756"/>
                  <a:ext cx="500063" cy="316706"/>
                </a:xfrm>
                <a:custGeom>
                  <a:avLst/>
                  <a:gdLst>
                    <a:gd name="connsiteX0" fmla="*/ 207169 w 500063"/>
                    <a:gd name="connsiteY0" fmla="*/ 0 h 316706"/>
                    <a:gd name="connsiteX1" fmla="*/ 0 w 500063"/>
                    <a:gd name="connsiteY1" fmla="*/ 190500 h 316706"/>
                    <a:gd name="connsiteX2" fmla="*/ 264319 w 500063"/>
                    <a:gd name="connsiteY2" fmla="*/ 316706 h 316706"/>
                    <a:gd name="connsiteX3" fmla="*/ 500063 w 500063"/>
                    <a:gd name="connsiteY3" fmla="*/ 69056 h 316706"/>
                    <a:gd name="connsiteX4" fmla="*/ 207169 w 500063"/>
                    <a:gd name="connsiteY4" fmla="*/ 0 h 31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316706">
                      <a:moveTo>
                        <a:pt x="207169" y="0"/>
                      </a:moveTo>
                      <a:lnTo>
                        <a:pt x="0" y="190500"/>
                      </a:lnTo>
                      <a:lnTo>
                        <a:pt x="264319" y="316706"/>
                      </a:lnTo>
                      <a:lnTo>
                        <a:pt x="500063" y="69056"/>
                      </a:lnTo>
                      <a:lnTo>
                        <a:pt x="207169" y="0"/>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grpSp>
          <p:grpSp>
            <p:nvGrpSpPr>
              <p:cNvPr id="32" name="Group 246">
                <a:extLst>
                  <a:ext uri="{FF2B5EF4-FFF2-40B4-BE49-F238E27FC236}">
                    <a16:creationId xmlns:a16="http://schemas.microsoft.com/office/drawing/2014/main" id="{0AE96120-5031-4818-BC73-FA5D069D4E07}"/>
                  </a:ext>
                </a:extLst>
              </p:cNvPr>
              <p:cNvGrpSpPr/>
              <p:nvPr/>
            </p:nvGrpSpPr>
            <p:grpSpPr>
              <a:xfrm>
                <a:off x="5234437" y="3087233"/>
                <a:ext cx="362207" cy="390155"/>
                <a:chOff x="4576763" y="3860006"/>
                <a:chExt cx="771525" cy="831057"/>
              </a:xfrm>
              <a:grpFill/>
            </p:grpSpPr>
            <p:sp>
              <p:nvSpPr>
                <p:cNvPr id="40" name="Freeform 163">
                  <a:extLst>
                    <a:ext uri="{FF2B5EF4-FFF2-40B4-BE49-F238E27FC236}">
                      <a16:creationId xmlns:a16="http://schemas.microsoft.com/office/drawing/2014/main" id="{0716496B-EF0B-41CD-AD1C-83B8CAC61DD5}"/>
                    </a:ext>
                  </a:extLst>
                </p:cNvPr>
                <p:cNvSpPr/>
                <p:nvPr/>
              </p:nvSpPr>
              <p:spPr>
                <a:xfrm>
                  <a:off x="4869656" y="3981450"/>
                  <a:ext cx="478632" cy="709613"/>
                </a:xfrm>
                <a:custGeom>
                  <a:avLst/>
                  <a:gdLst>
                    <a:gd name="connsiteX0" fmla="*/ 0 w 483394"/>
                    <a:gd name="connsiteY0" fmla="*/ 709613 h 709613"/>
                    <a:gd name="connsiteX1" fmla="*/ 483394 w 483394"/>
                    <a:gd name="connsiteY1" fmla="*/ 554831 h 709613"/>
                    <a:gd name="connsiteX2" fmla="*/ 481012 w 483394"/>
                    <a:gd name="connsiteY2" fmla="*/ 219075 h 709613"/>
                    <a:gd name="connsiteX3" fmla="*/ 285750 w 483394"/>
                    <a:gd name="connsiteY3" fmla="*/ 0 h 709613"/>
                    <a:gd name="connsiteX4" fmla="*/ 16669 w 483394"/>
                    <a:gd name="connsiteY4" fmla="*/ 307181 h 709613"/>
                    <a:gd name="connsiteX5" fmla="*/ 0 w 483394"/>
                    <a:gd name="connsiteY5" fmla="*/ 709613 h 709613"/>
                    <a:gd name="connsiteX0" fmla="*/ 57149 w 466725"/>
                    <a:gd name="connsiteY0" fmla="*/ 654844 h 654844"/>
                    <a:gd name="connsiteX1" fmla="*/ 466725 w 466725"/>
                    <a:gd name="connsiteY1" fmla="*/ 554831 h 654844"/>
                    <a:gd name="connsiteX2" fmla="*/ 464343 w 466725"/>
                    <a:gd name="connsiteY2" fmla="*/ 219075 h 654844"/>
                    <a:gd name="connsiteX3" fmla="*/ 269081 w 466725"/>
                    <a:gd name="connsiteY3" fmla="*/ 0 h 654844"/>
                    <a:gd name="connsiteX4" fmla="*/ 0 w 466725"/>
                    <a:gd name="connsiteY4" fmla="*/ 307181 h 654844"/>
                    <a:gd name="connsiteX5" fmla="*/ 57149 w 466725"/>
                    <a:gd name="connsiteY5" fmla="*/ 654844 h 654844"/>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526 w 476251"/>
                    <a:gd name="connsiteY4" fmla="*/ 307181 h 709613"/>
                    <a:gd name="connsiteX5" fmla="*/ 0 w 476251"/>
                    <a:gd name="connsiteY5" fmla="*/ 709613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7632 w 476251"/>
                    <a:gd name="connsiteY4" fmla="*/ 307181 h 709613"/>
                    <a:gd name="connsiteX5" fmla="*/ 0 w 476251"/>
                    <a:gd name="connsiteY5" fmla="*/ 709613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5" fmla="*/ 189072 w 476251"/>
                    <a:gd name="connsiteY5" fmla="*/ 398621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80988 w 478632"/>
                    <a:gd name="connsiteY4"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345282 w 478632"/>
                    <a:gd name="connsiteY4" fmla="*/ 71438 h 709613"/>
                    <a:gd name="connsiteX5" fmla="*/ 280988 w 478632"/>
                    <a:gd name="connsiteY5" fmla="*/ 0 h 709613"/>
                    <a:gd name="connsiteX0" fmla="*/ 2381 w 478632"/>
                    <a:gd name="connsiteY0" fmla="*/ 638175 h 638175"/>
                    <a:gd name="connsiteX1" fmla="*/ 0 w 478632"/>
                    <a:gd name="connsiteY1" fmla="*/ 631031 h 638175"/>
                    <a:gd name="connsiteX2" fmla="*/ 478632 w 478632"/>
                    <a:gd name="connsiteY2" fmla="*/ 483393 h 638175"/>
                    <a:gd name="connsiteX3" fmla="*/ 476250 w 478632"/>
                    <a:gd name="connsiteY3" fmla="*/ 147637 h 638175"/>
                    <a:gd name="connsiteX4" fmla="*/ 345282 w 478632"/>
                    <a:gd name="connsiteY4" fmla="*/ 0 h 638175"/>
                    <a:gd name="connsiteX5" fmla="*/ 7145 w 478632"/>
                    <a:gd name="connsiteY5" fmla="*/ 233362 h 638175"/>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78607 w 478632"/>
                    <a:gd name="connsiteY4" fmla="*/ 0 h 709613"/>
                    <a:gd name="connsiteX5" fmla="*/ 7145 w 478632"/>
                    <a:gd name="connsiteY5" fmla="*/ 304800 h 70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32" h="709613">
                      <a:moveTo>
                        <a:pt x="2381" y="709613"/>
                      </a:moveTo>
                      <a:lnTo>
                        <a:pt x="0" y="702469"/>
                      </a:lnTo>
                      <a:lnTo>
                        <a:pt x="478632" y="554831"/>
                      </a:lnTo>
                      <a:lnTo>
                        <a:pt x="476250" y="219075"/>
                      </a:lnTo>
                      <a:lnTo>
                        <a:pt x="278607" y="0"/>
                      </a:lnTo>
                      <a:lnTo>
                        <a:pt x="7145" y="304800"/>
                      </a:lnTo>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41" name="Freeform 164">
                  <a:extLst>
                    <a:ext uri="{FF2B5EF4-FFF2-40B4-BE49-F238E27FC236}">
                      <a16:creationId xmlns:a16="http://schemas.microsoft.com/office/drawing/2014/main" id="{3339167C-79AB-4766-ADCA-2CD018FF0C96}"/>
                    </a:ext>
                  </a:extLst>
                </p:cNvPr>
                <p:cNvSpPr/>
                <p:nvPr/>
              </p:nvSpPr>
              <p:spPr>
                <a:xfrm>
                  <a:off x="5019675" y="4305300"/>
                  <a:ext cx="192881" cy="326232"/>
                </a:xfrm>
                <a:custGeom>
                  <a:avLst/>
                  <a:gdLst>
                    <a:gd name="connsiteX0" fmla="*/ 0 w 192881"/>
                    <a:gd name="connsiteY0" fmla="*/ 335757 h 335757"/>
                    <a:gd name="connsiteX1" fmla="*/ 2381 w 192881"/>
                    <a:gd name="connsiteY1" fmla="*/ 45244 h 335757"/>
                    <a:gd name="connsiteX2" fmla="*/ 188119 w 192881"/>
                    <a:gd name="connsiteY2" fmla="*/ 0 h 335757"/>
                    <a:gd name="connsiteX3" fmla="*/ 192881 w 192881"/>
                    <a:gd name="connsiteY3" fmla="*/ 269082 h 335757"/>
                    <a:gd name="connsiteX0" fmla="*/ 0 w 192881"/>
                    <a:gd name="connsiteY0" fmla="*/ 326232 h 326232"/>
                    <a:gd name="connsiteX1" fmla="*/ 2381 w 192881"/>
                    <a:gd name="connsiteY1" fmla="*/ 45244 h 326232"/>
                    <a:gd name="connsiteX2" fmla="*/ 188119 w 192881"/>
                    <a:gd name="connsiteY2" fmla="*/ 0 h 326232"/>
                    <a:gd name="connsiteX3" fmla="*/ 192881 w 192881"/>
                    <a:gd name="connsiteY3" fmla="*/ 269082 h 326232"/>
                  </a:gdLst>
                  <a:ahLst/>
                  <a:cxnLst>
                    <a:cxn ang="0">
                      <a:pos x="connsiteX0" y="connsiteY0"/>
                    </a:cxn>
                    <a:cxn ang="0">
                      <a:pos x="connsiteX1" y="connsiteY1"/>
                    </a:cxn>
                    <a:cxn ang="0">
                      <a:pos x="connsiteX2" y="connsiteY2"/>
                    </a:cxn>
                    <a:cxn ang="0">
                      <a:pos x="connsiteX3" y="connsiteY3"/>
                    </a:cxn>
                  </a:cxnLst>
                  <a:rect l="l" t="t" r="r" b="b"/>
                  <a:pathLst>
                    <a:path w="192881" h="326232">
                      <a:moveTo>
                        <a:pt x="0" y="326232"/>
                      </a:moveTo>
                      <a:cubicBezTo>
                        <a:pt x="794" y="229394"/>
                        <a:pt x="1587" y="142082"/>
                        <a:pt x="2381" y="45244"/>
                      </a:cubicBezTo>
                      <a:lnTo>
                        <a:pt x="188119" y="0"/>
                      </a:lnTo>
                      <a:cubicBezTo>
                        <a:pt x="189706" y="89694"/>
                        <a:pt x="191294" y="179388"/>
                        <a:pt x="192881" y="269082"/>
                      </a:cubicBez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42" name="Freeform 165">
                  <a:extLst>
                    <a:ext uri="{FF2B5EF4-FFF2-40B4-BE49-F238E27FC236}">
                      <a16:creationId xmlns:a16="http://schemas.microsoft.com/office/drawing/2014/main" id="{2F7B7578-308E-439D-A88C-CBCF82EB8E0D}"/>
                    </a:ext>
                  </a:extLst>
                </p:cNvPr>
                <p:cNvSpPr/>
                <p:nvPr/>
              </p:nvSpPr>
              <p:spPr>
                <a:xfrm>
                  <a:off x="4576763" y="3902869"/>
                  <a:ext cx="573881" cy="783431"/>
                </a:xfrm>
                <a:custGeom>
                  <a:avLst/>
                  <a:gdLst>
                    <a:gd name="connsiteX0" fmla="*/ 0 w 573881"/>
                    <a:gd name="connsiteY0" fmla="*/ 223837 h 783431"/>
                    <a:gd name="connsiteX1" fmla="*/ 0 w 573881"/>
                    <a:gd name="connsiteY1" fmla="*/ 535781 h 783431"/>
                    <a:gd name="connsiteX2" fmla="*/ 292893 w 573881"/>
                    <a:gd name="connsiteY2" fmla="*/ 783431 h 783431"/>
                    <a:gd name="connsiteX3" fmla="*/ 300037 w 573881"/>
                    <a:gd name="connsiteY3" fmla="*/ 383381 h 783431"/>
                    <a:gd name="connsiteX4" fmla="*/ 573881 w 573881"/>
                    <a:gd name="connsiteY4" fmla="*/ 78581 h 783431"/>
                    <a:gd name="connsiteX5" fmla="*/ 233362 w 573881"/>
                    <a:gd name="connsiteY5" fmla="*/ 0 h 783431"/>
                    <a:gd name="connsiteX6" fmla="*/ 0 w 573881"/>
                    <a:gd name="connsiteY6" fmla="*/ 223837 h 78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81" h="783431">
                      <a:moveTo>
                        <a:pt x="0" y="223837"/>
                      </a:moveTo>
                      <a:lnTo>
                        <a:pt x="0" y="535781"/>
                      </a:lnTo>
                      <a:lnTo>
                        <a:pt x="292893" y="783431"/>
                      </a:lnTo>
                      <a:lnTo>
                        <a:pt x="300037" y="383381"/>
                      </a:lnTo>
                      <a:lnTo>
                        <a:pt x="573881" y="78581"/>
                      </a:lnTo>
                      <a:lnTo>
                        <a:pt x="233362" y="0"/>
                      </a:lnTo>
                      <a:lnTo>
                        <a:pt x="0" y="223837"/>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43" name="Freeform 166">
                  <a:extLst>
                    <a:ext uri="{FF2B5EF4-FFF2-40B4-BE49-F238E27FC236}">
                      <a16:creationId xmlns:a16="http://schemas.microsoft.com/office/drawing/2014/main" id="{796BBE32-D6B8-4F19-9EED-206D3A37744F}"/>
                    </a:ext>
                  </a:extLst>
                </p:cNvPr>
                <p:cNvSpPr/>
                <p:nvPr/>
              </p:nvSpPr>
              <p:spPr>
                <a:xfrm>
                  <a:off x="4579144" y="4126707"/>
                  <a:ext cx="295275" cy="166687"/>
                </a:xfrm>
                <a:custGeom>
                  <a:avLst/>
                  <a:gdLst>
                    <a:gd name="connsiteX0" fmla="*/ 0 w 295275"/>
                    <a:gd name="connsiteY0" fmla="*/ 0 h 166687"/>
                    <a:gd name="connsiteX1" fmla="*/ 295275 w 295275"/>
                    <a:gd name="connsiteY1" fmla="*/ 166687 h 166687"/>
                  </a:gdLst>
                  <a:ahLst/>
                  <a:cxnLst>
                    <a:cxn ang="0">
                      <a:pos x="connsiteX0" y="connsiteY0"/>
                    </a:cxn>
                    <a:cxn ang="0">
                      <a:pos x="connsiteX1" y="connsiteY1"/>
                    </a:cxn>
                  </a:cxnLst>
                  <a:rect l="l" t="t" r="r" b="b"/>
                  <a:pathLst>
                    <a:path w="295275" h="166687">
                      <a:moveTo>
                        <a:pt x="0" y="0"/>
                      </a:moveTo>
                      <a:lnTo>
                        <a:pt x="295275" y="166687"/>
                      </a:ln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44" name="Rectangle 167">
                  <a:extLst>
                    <a:ext uri="{FF2B5EF4-FFF2-40B4-BE49-F238E27FC236}">
                      <a16:creationId xmlns:a16="http://schemas.microsoft.com/office/drawing/2014/main" id="{2635490E-0982-4A6E-9F8F-950600EC6AB5}"/>
                    </a:ext>
                  </a:extLst>
                </p:cNvPr>
                <p:cNvSpPr/>
                <p:nvPr/>
              </p:nvSpPr>
              <p:spPr>
                <a:xfrm rot="21094552">
                  <a:off x="4962729" y="4041370"/>
                  <a:ext cx="36000" cy="69057"/>
                </a:xfrm>
                <a:prstGeom prst="rect">
                  <a:avLst/>
                </a:pr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45" name="Freeform 168">
                  <a:extLst>
                    <a:ext uri="{FF2B5EF4-FFF2-40B4-BE49-F238E27FC236}">
                      <a16:creationId xmlns:a16="http://schemas.microsoft.com/office/drawing/2014/main" id="{D7D5C699-B901-4E2C-83BC-00681923D1F8}"/>
                    </a:ext>
                  </a:extLst>
                </p:cNvPr>
                <p:cNvSpPr/>
                <p:nvPr/>
              </p:nvSpPr>
              <p:spPr>
                <a:xfrm>
                  <a:off x="4600575" y="3860006"/>
                  <a:ext cx="500063" cy="316706"/>
                </a:xfrm>
                <a:custGeom>
                  <a:avLst/>
                  <a:gdLst>
                    <a:gd name="connsiteX0" fmla="*/ 207169 w 500063"/>
                    <a:gd name="connsiteY0" fmla="*/ 0 h 316706"/>
                    <a:gd name="connsiteX1" fmla="*/ 0 w 500063"/>
                    <a:gd name="connsiteY1" fmla="*/ 190500 h 316706"/>
                    <a:gd name="connsiteX2" fmla="*/ 264319 w 500063"/>
                    <a:gd name="connsiteY2" fmla="*/ 316706 h 316706"/>
                    <a:gd name="connsiteX3" fmla="*/ 500063 w 500063"/>
                    <a:gd name="connsiteY3" fmla="*/ 69056 h 316706"/>
                    <a:gd name="connsiteX4" fmla="*/ 207169 w 500063"/>
                    <a:gd name="connsiteY4" fmla="*/ 0 h 31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316706">
                      <a:moveTo>
                        <a:pt x="207169" y="0"/>
                      </a:moveTo>
                      <a:lnTo>
                        <a:pt x="0" y="190500"/>
                      </a:lnTo>
                      <a:lnTo>
                        <a:pt x="264319" y="316706"/>
                      </a:lnTo>
                      <a:lnTo>
                        <a:pt x="500063" y="69056"/>
                      </a:lnTo>
                      <a:lnTo>
                        <a:pt x="207169" y="0"/>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grpSp>
          <p:grpSp>
            <p:nvGrpSpPr>
              <p:cNvPr id="33" name="Group 253">
                <a:extLst>
                  <a:ext uri="{FF2B5EF4-FFF2-40B4-BE49-F238E27FC236}">
                    <a16:creationId xmlns:a16="http://schemas.microsoft.com/office/drawing/2014/main" id="{D1CD3356-BDF8-4A11-9E0F-23AB89A7AFED}"/>
                  </a:ext>
                </a:extLst>
              </p:cNvPr>
              <p:cNvGrpSpPr/>
              <p:nvPr/>
            </p:nvGrpSpPr>
            <p:grpSpPr>
              <a:xfrm>
                <a:off x="4992571" y="3305545"/>
                <a:ext cx="362207" cy="390155"/>
                <a:chOff x="4027327" y="4018756"/>
                <a:chExt cx="771525" cy="831057"/>
              </a:xfrm>
              <a:grpFill/>
            </p:grpSpPr>
            <p:sp>
              <p:nvSpPr>
                <p:cNvPr id="34" name="Freeform 157">
                  <a:extLst>
                    <a:ext uri="{FF2B5EF4-FFF2-40B4-BE49-F238E27FC236}">
                      <a16:creationId xmlns:a16="http://schemas.microsoft.com/office/drawing/2014/main" id="{395FB92C-4467-45E5-8C9B-CB7C78E47217}"/>
                    </a:ext>
                  </a:extLst>
                </p:cNvPr>
                <p:cNvSpPr/>
                <p:nvPr/>
              </p:nvSpPr>
              <p:spPr>
                <a:xfrm>
                  <a:off x="4320220" y="4140200"/>
                  <a:ext cx="478632" cy="709613"/>
                </a:xfrm>
                <a:custGeom>
                  <a:avLst/>
                  <a:gdLst>
                    <a:gd name="connsiteX0" fmla="*/ 0 w 483394"/>
                    <a:gd name="connsiteY0" fmla="*/ 709613 h 709613"/>
                    <a:gd name="connsiteX1" fmla="*/ 483394 w 483394"/>
                    <a:gd name="connsiteY1" fmla="*/ 554831 h 709613"/>
                    <a:gd name="connsiteX2" fmla="*/ 481012 w 483394"/>
                    <a:gd name="connsiteY2" fmla="*/ 219075 h 709613"/>
                    <a:gd name="connsiteX3" fmla="*/ 285750 w 483394"/>
                    <a:gd name="connsiteY3" fmla="*/ 0 h 709613"/>
                    <a:gd name="connsiteX4" fmla="*/ 16669 w 483394"/>
                    <a:gd name="connsiteY4" fmla="*/ 307181 h 709613"/>
                    <a:gd name="connsiteX5" fmla="*/ 0 w 483394"/>
                    <a:gd name="connsiteY5" fmla="*/ 709613 h 709613"/>
                    <a:gd name="connsiteX0" fmla="*/ 57149 w 466725"/>
                    <a:gd name="connsiteY0" fmla="*/ 654844 h 654844"/>
                    <a:gd name="connsiteX1" fmla="*/ 466725 w 466725"/>
                    <a:gd name="connsiteY1" fmla="*/ 554831 h 654844"/>
                    <a:gd name="connsiteX2" fmla="*/ 464343 w 466725"/>
                    <a:gd name="connsiteY2" fmla="*/ 219075 h 654844"/>
                    <a:gd name="connsiteX3" fmla="*/ 269081 w 466725"/>
                    <a:gd name="connsiteY3" fmla="*/ 0 h 654844"/>
                    <a:gd name="connsiteX4" fmla="*/ 0 w 466725"/>
                    <a:gd name="connsiteY4" fmla="*/ 307181 h 654844"/>
                    <a:gd name="connsiteX5" fmla="*/ 57149 w 466725"/>
                    <a:gd name="connsiteY5" fmla="*/ 654844 h 654844"/>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526 w 476251"/>
                    <a:gd name="connsiteY4" fmla="*/ 307181 h 709613"/>
                    <a:gd name="connsiteX5" fmla="*/ 0 w 476251"/>
                    <a:gd name="connsiteY5" fmla="*/ 709613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4" fmla="*/ 97632 w 476251"/>
                    <a:gd name="connsiteY4" fmla="*/ 307181 h 709613"/>
                    <a:gd name="connsiteX5" fmla="*/ 0 w 476251"/>
                    <a:gd name="connsiteY5" fmla="*/ 709613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5" fmla="*/ 189072 w 476251"/>
                    <a:gd name="connsiteY5" fmla="*/ 398621 h 709613"/>
                    <a:gd name="connsiteX0" fmla="*/ 97632 w 476251"/>
                    <a:gd name="connsiteY0" fmla="*/ 307181 h 709613"/>
                    <a:gd name="connsiteX1" fmla="*/ 0 w 476251"/>
                    <a:gd name="connsiteY1" fmla="*/ 709613 h 709613"/>
                    <a:gd name="connsiteX2" fmla="*/ 476251 w 476251"/>
                    <a:gd name="connsiteY2" fmla="*/ 554831 h 709613"/>
                    <a:gd name="connsiteX3" fmla="*/ 473869 w 476251"/>
                    <a:gd name="connsiteY3" fmla="*/ 219075 h 709613"/>
                    <a:gd name="connsiteX4" fmla="*/ 278607 w 476251"/>
                    <a:gd name="connsiteY4" fmla="*/ 0 h 709613"/>
                    <a:gd name="connsiteX0" fmla="*/ 0 w 476251"/>
                    <a:gd name="connsiteY0" fmla="*/ 709613 h 709613"/>
                    <a:gd name="connsiteX1" fmla="*/ 476251 w 476251"/>
                    <a:gd name="connsiteY1" fmla="*/ 554831 h 709613"/>
                    <a:gd name="connsiteX2" fmla="*/ 473869 w 476251"/>
                    <a:gd name="connsiteY2" fmla="*/ 219075 h 709613"/>
                    <a:gd name="connsiteX3" fmla="*/ 278607 w 476251"/>
                    <a:gd name="connsiteY3"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80988 w 478632"/>
                    <a:gd name="connsiteY4" fmla="*/ 0 h 709613"/>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345282 w 478632"/>
                    <a:gd name="connsiteY4" fmla="*/ 71438 h 709613"/>
                    <a:gd name="connsiteX5" fmla="*/ 280988 w 478632"/>
                    <a:gd name="connsiteY5" fmla="*/ 0 h 709613"/>
                    <a:gd name="connsiteX0" fmla="*/ 2381 w 478632"/>
                    <a:gd name="connsiteY0" fmla="*/ 638175 h 638175"/>
                    <a:gd name="connsiteX1" fmla="*/ 0 w 478632"/>
                    <a:gd name="connsiteY1" fmla="*/ 631031 h 638175"/>
                    <a:gd name="connsiteX2" fmla="*/ 478632 w 478632"/>
                    <a:gd name="connsiteY2" fmla="*/ 483393 h 638175"/>
                    <a:gd name="connsiteX3" fmla="*/ 476250 w 478632"/>
                    <a:gd name="connsiteY3" fmla="*/ 147637 h 638175"/>
                    <a:gd name="connsiteX4" fmla="*/ 345282 w 478632"/>
                    <a:gd name="connsiteY4" fmla="*/ 0 h 638175"/>
                    <a:gd name="connsiteX5" fmla="*/ 7145 w 478632"/>
                    <a:gd name="connsiteY5" fmla="*/ 233362 h 638175"/>
                    <a:gd name="connsiteX0" fmla="*/ 2381 w 478632"/>
                    <a:gd name="connsiteY0" fmla="*/ 709613 h 709613"/>
                    <a:gd name="connsiteX1" fmla="*/ 0 w 478632"/>
                    <a:gd name="connsiteY1" fmla="*/ 702469 h 709613"/>
                    <a:gd name="connsiteX2" fmla="*/ 478632 w 478632"/>
                    <a:gd name="connsiteY2" fmla="*/ 554831 h 709613"/>
                    <a:gd name="connsiteX3" fmla="*/ 476250 w 478632"/>
                    <a:gd name="connsiteY3" fmla="*/ 219075 h 709613"/>
                    <a:gd name="connsiteX4" fmla="*/ 278607 w 478632"/>
                    <a:gd name="connsiteY4" fmla="*/ 0 h 709613"/>
                    <a:gd name="connsiteX5" fmla="*/ 7145 w 478632"/>
                    <a:gd name="connsiteY5" fmla="*/ 304800 h 70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632" h="709613">
                      <a:moveTo>
                        <a:pt x="2381" y="709613"/>
                      </a:moveTo>
                      <a:lnTo>
                        <a:pt x="0" y="702469"/>
                      </a:lnTo>
                      <a:lnTo>
                        <a:pt x="478632" y="554831"/>
                      </a:lnTo>
                      <a:lnTo>
                        <a:pt x="476250" y="219075"/>
                      </a:lnTo>
                      <a:lnTo>
                        <a:pt x="278607" y="0"/>
                      </a:lnTo>
                      <a:lnTo>
                        <a:pt x="7145" y="304800"/>
                      </a:lnTo>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35" name="Freeform 158">
                  <a:extLst>
                    <a:ext uri="{FF2B5EF4-FFF2-40B4-BE49-F238E27FC236}">
                      <a16:creationId xmlns:a16="http://schemas.microsoft.com/office/drawing/2014/main" id="{F87040E4-0B5F-41D3-859F-860B28C9516A}"/>
                    </a:ext>
                  </a:extLst>
                </p:cNvPr>
                <p:cNvSpPr/>
                <p:nvPr/>
              </p:nvSpPr>
              <p:spPr>
                <a:xfrm>
                  <a:off x="4470239" y="4464050"/>
                  <a:ext cx="192881" cy="326232"/>
                </a:xfrm>
                <a:custGeom>
                  <a:avLst/>
                  <a:gdLst>
                    <a:gd name="connsiteX0" fmla="*/ 0 w 192881"/>
                    <a:gd name="connsiteY0" fmla="*/ 335757 h 335757"/>
                    <a:gd name="connsiteX1" fmla="*/ 2381 w 192881"/>
                    <a:gd name="connsiteY1" fmla="*/ 45244 h 335757"/>
                    <a:gd name="connsiteX2" fmla="*/ 188119 w 192881"/>
                    <a:gd name="connsiteY2" fmla="*/ 0 h 335757"/>
                    <a:gd name="connsiteX3" fmla="*/ 192881 w 192881"/>
                    <a:gd name="connsiteY3" fmla="*/ 269082 h 335757"/>
                    <a:gd name="connsiteX0" fmla="*/ 0 w 192881"/>
                    <a:gd name="connsiteY0" fmla="*/ 326232 h 326232"/>
                    <a:gd name="connsiteX1" fmla="*/ 2381 w 192881"/>
                    <a:gd name="connsiteY1" fmla="*/ 45244 h 326232"/>
                    <a:gd name="connsiteX2" fmla="*/ 188119 w 192881"/>
                    <a:gd name="connsiteY2" fmla="*/ 0 h 326232"/>
                    <a:gd name="connsiteX3" fmla="*/ 192881 w 192881"/>
                    <a:gd name="connsiteY3" fmla="*/ 269082 h 326232"/>
                  </a:gdLst>
                  <a:ahLst/>
                  <a:cxnLst>
                    <a:cxn ang="0">
                      <a:pos x="connsiteX0" y="connsiteY0"/>
                    </a:cxn>
                    <a:cxn ang="0">
                      <a:pos x="connsiteX1" y="connsiteY1"/>
                    </a:cxn>
                    <a:cxn ang="0">
                      <a:pos x="connsiteX2" y="connsiteY2"/>
                    </a:cxn>
                    <a:cxn ang="0">
                      <a:pos x="connsiteX3" y="connsiteY3"/>
                    </a:cxn>
                  </a:cxnLst>
                  <a:rect l="l" t="t" r="r" b="b"/>
                  <a:pathLst>
                    <a:path w="192881" h="326232">
                      <a:moveTo>
                        <a:pt x="0" y="326232"/>
                      </a:moveTo>
                      <a:cubicBezTo>
                        <a:pt x="794" y="229394"/>
                        <a:pt x="1587" y="142082"/>
                        <a:pt x="2381" y="45244"/>
                      </a:cubicBezTo>
                      <a:lnTo>
                        <a:pt x="188119" y="0"/>
                      </a:lnTo>
                      <a:cubicBezTo>
                        <a:pt x="189706" y="89694"/>
                        <a:pt x="191294" y="179388"/>
                        <a:pt x="192881" y="269082"/>
                      </a:cubicBez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36" name="Freeform 159">
                  <a:extLst>
                    <a:ext uri="{FF2B5EF4-FFF2-40B4-BE49-F238E27FC236}">
                      <a16:creationId xmlns:a16="http://schemas.microsoft.com/office/drawing/2014/main" id="{CC44247D-5B8E-4453-85E2-D77B4128FCB1}"/>
                    </a:ext>
                  </a:extLst>
                </p:cNvPr>
                <p:cNvSpPr/>
                <p:nvPr/>
              </p:nvSpPr>
              <p:spPr>
                <a:xfrm>
                  <a:off x="4027327" y="4061619"/>
                  <a:ext cx="573881" cy="783431"/>
                </a:xfrm>
                <a:custGeom>
                  <a:avLst/>
                  <a:gdLst>
                    <a:gd name="connsiteX0" fmla="*/ 0 w 573881"/>
                    <a:gd name="connsiteY0" fmla="*/ 223837 h 783431"/>
                    <a:gd name="connsiteX1" fmla="*/ 0 w 573881"/>
                    <a:gd name="connsiteY1" fmla="*/ 535781 h 783431"/>
                    <a:gd name="connsiteX2" fmla="*/ 292893 w 573881"/>
                    <a:gd name="connsiteY2" fmla="*/ 783431 h 783431"/>
                    <a:gd name="connsiteX3" fmla="*/ 300037 w 573881"/>
                    <a:gd name="connsiteY3" fmla="*/ 383381 h 783431"/>
                    <a:gd name="connsiteX4" fmla="*/ 573881 w 573881"/>
                    <a:gd name="connsiteY4" fmla="*/ 78581 h 783431"/>
                    <a:gd name="connsiteX5" fmla="*/ 233362 w 573881"/>
                    <a:gd name="connsiteY5" fmla="*/ 0 h 783431"/>
                    <a:gd name="connsiteX6" fmla="*/ 0 w 573881"/>
                    <a:gd name="connsiteY6" fmla="*/ 223837 h 783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81" h="783431">
                      <a:moveTo>
                        <a:pt x="0" y="223837"/>
                      </a:moveTo>
                      <a:lnTo>
                        <a:pt x="0" y="535781"/>
                      </a:lnTo>
                      <a:lnTo>
                        <a:pt x="292893" y="783431"/>
                      </a:lnTo>
                      <a:lnTo>
                        <a:pt x="300037" y="383381"/>
                      </a:lnTo>
                      <a:lnTo>
                        <a:pt x="573881" y="78581"/>
                      </a:lnTo>
                      <a:lnTo>
                        <a:pt x="233362" y="0"/>
                      </a:lnTo>
                      <a:lnTo>
                        <a:pt x="0" y="223837"/>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37" name="Freeform 160">
                  <a:extLst>
                    <a:ext uri="{FF2B5EF4-FFF2-40B4-BE49-F238E27FC236}">
                      <a16:creationId xmlns:a16="http://schemas.microsoft.com/office/drawing/2014/main" id="{1D752856-6301-467E-BC40-AEB5EB194404}"/>
                    </a:ext>
                  </a:extLst>
                </p:cNvPr>
                <p:cNvSpPr/>
                <p:nvPr/>
              </p:nvSpPr>
              <p:spPr>
                <a:xfrm>
                  <a:off x="4029708" y="4285457"/>
                  <a:ext cx="295275" cy="166687"/>
                </a:xfrm>
                <a:custGeom>
                  <a:avLst/>
                  <a:gdLst>
                    <a:gd name="connsiteX0" fmla="*/ 0 w 295275"/>
                    <a:gd name="connsiteY0" fmla="*/ 0 h 166687"/>
                    <a:gd name="connsiteX1" fmla="*/ 295275 w 295275"/>
                    <a:gd name="connsiteY1" fmla="*/ 166687 h 166687"/>
                  </a:gdLst>
                  <a:ahLst/>
                  <a:cxnLst>
                    <a:cxn ang="0">
                      <a:pos x="connsiteX0" y="connsiteY0"/>
                    </a:cxn>
                    <a:cxn ang="0">
                      <a:pos x="connsiteX1" y="connsiteY1"/>
                    </a:cxn>
                  </a:cxnLst>
                  <a:rect l="l" t="t" r="r" b="b"/>
                  <a:pathLst>
                    <a:path w="295275" h="166687">
                      <a:moveTo>
                        <a:pt x="0" y="0"/>
                      </a:moveTo>
                      <a:lnTo>
                        <a:pt x="295275" y="166687"/>
                      </a:lnTo>
                    </a:path>
                  </a:pathLst>
                </a:custGeom>
                <a:grpFill/>
                <a:ln w="9525" cap="flat" cmpd="sng" algn="ctr">
                  <a:solidFill>
                    <a:sysClr val="window" lastClr="FFFFFF"/>
                  </a:solidFill>
                  <a:prstDash val="solid"/>
                </a:ln>
                <a:effectLst/>
              </p:spPr>
              <p:txBody>
                <a:bodyPr anchor="ct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cs typeface="Arial" panose="020B0604020202020204" pitchFamily="34" charset="0"/>
                  </a:endParaRPr>
                </a:p>
              </p:txBody>
            </p:sp>
            <p:sp>
              <p:nvSpPr>
                <p:cNvPr id="38" name="Rectangle 161">
                  <a:extLst>
                    <a:ext uri="{FF2B5EF4-FFF2-40B4-BE49-F238E27FC236}">
                      <a16:creationId xmlns:a16="http://schemas.microsoft.com/office/drawing/2014/main" id="{9B4AE1ED-1FAD-408B-BAD4-FC86907BFBE3}"/>
                    </a:ext>
                  </a:extLst>
                </p:cNvPr>
                <p:cNvSpPr/>
                <p:nvPr/>
              </p:nvSpPr>
              <p:spPr>
                <a:xfrm rot="21094552">
                  <a:off x="4413293" y="4200120"/>
                  <a:ext cx="36000" cy="69057"/>
                </a:xfrm>
                <a:prstGeom prst="rect">
                  <a:avLst/>
                </a:pr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sp>
              <p:nvSpPr>
                <p:cNvPr id="39" name="Freeform 162">
                  <a:extLst>
                    <a:ext uri="{FF2B5EF4-FFF2-40B4-BE49-F238E27FC236}">
                      <a16:creationId xmlns:a16="http://schemas.microsoft.com/office/drawing/2014/main" id="{36F1C2F8-DBA8-474C-B329-C7A360C61BCE}"/>
                    </a:ext>
                  </a:extLst>
                </p:cNvPr>
                <p:cNvSpPr/>
                <p:nvPr/>
              </p:nvSpPr>
              <p:spPr>
                <a:xfrm>
                  <a:off x="4051139" y="4018756"/>
                  <a:ext cx="500063" cy="316706"/>
                </a:xfrm>
                <a:custGeom>
                  <a:avLst/>
                  <a:gdLst>
                    <a:gd name="connsiteX0" fmla="*/ 207169 w 500063"/>
                    <a:gd name="connsiteY0" fmla="*/ 0 h 316706"/>
                    <a:gd name="connsiteX1" fmla="*/ 0 w 500063"/>
                    <a:gd name="connsiteY1" fmla="*/ 190500 h 316706"/>
                    <a:gd name="connsiteX2" fmla="*/ 264319 w 500063"/>
                    <a:gd name="connsiteY2" fmla="*/ 316706 h 316706"/>
                    <a:gd name="connsiteX3" fmla="*/ 500063 w 500063"/>
                    <a:gd name="connsiteY3" fmla="*/ 69056 h 316706"/>
                    <a:gd name="connsiteX4" fmla="*/ 207169 w 500063"/>
                    <a:gd name="connsiteY4" fmla="*/ 0 h 31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3" h="316706">
                      <a:moveTo>
                        <a:pt x="207169" y="0"/>
                      </a:moveTo>
                      <a:lnTo>
                        <a:pt x="0" y="190500"/>
                      </a:lnTo>
                      <a:lnTo>
                        <a:pt x="264319" y="316706"/>
                      </a:lnTo>
                      <a:lnTo>
                        <a:pt x="500063" y="69056"/>
                      </a:lnTo>
                      <a:lnTo>
                        <a:pt x="207169" y="0"/>
                      </a:lnTo>
                      <a:close/>
                    </a:path>
                  </a:pathLst>
                </a:custGeom>
                <a:grpFill/>
                <a:ln w="9525" cap="flat" cmpd="sng" algn="ctr">
                  <a:solidFill>
                    <a:sysClr val="window" lastClr="FFFFFF"/>
                  </a:solidFill>
                  <a:prstDash val="solid"/>
                </a:ln>
                <a:effectLst/>
              </p:spPr>
              <p:txBody>
                <a:bodyPr lIns="0" tIns="0" rIns="0" bIns="0" anchor="ctr"/>
                <a:lstStyle/>
                <a:p>
                  <a:pPr algn="r" defTabSz="342900" eaLnBrk="0" fontAlgn="auto" hangingPunct="0">
                    <a:spcBef>
                      <a:spcPts val="0"/>
                    </a:spcBef>
                    <a:spcAft>
                      <a:spcPts val="0"/>
                    </a:spcAft>
                    <a:defRPr/>
                  </a:pPr>
                  <a:endParaRPr lang="en-CA" sz="975" kern="0" dirty="0">
                    <a:solidFill>
                      <a:prstClr val="black"/>
                    </a:solidFill>
                    <a:latin typeface="Arial" panose="020B0604020202020204" pitchFamily="34" charset="0"/>
                    <a:cs typeface="Arial" panose="020B0604020202020204" pitchFamily="34" charset="0"/>
                  </a:endParaRPr>
                </a:p>
              </p:txBody>
            </p:sp>
          </p:grpSp>
        </p:grpSp>
        <p:cxnSp>
          <p:nvCxnSpPr>
            <p:cNvPr id="27" name="Conector de Seta Reta 26">
              <a:extLst>
                <a:ext uri="{FF2B5EF4-FFF2-40B4-BE49-F238E27FC236}">
                  <a16:creationId xmlns:a16="http://schemas.microsoft.com/office/drawing/2014/main" id="{DA09457F-8889-42C7-9615-91086140E435}"/>
                </a:ext>
              </a:extLst>
            </p:cNvPr>
            <p:cNvCxnSpPr>
              <a:cxnSpLocks/>
            </p:cNvCxnSpPr>
            <p:nvPr/>
          </p:nvCxnSpPr>
          <p:spPr>
            <a:xfrm>
              <a:off x="869890" y="4770153"/>
              <a:ext cx="578362" cy="84284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AEB407D3-DD54-42E0-943A-81AA6CE93A57}"/>
                </a:ext>
              </a:extLst>
            </p:cNvPr>
            <p:cNvCxnSpPr>
              <a:cxnSpLocks/>
            </p:cNvCxnSpPr>
            <p:nvPr/>
          </p:nvCxnSpPr>
          <p:spPr>
            <a:xfrm>
              <a:off x="868791" y="4765667"/>
              <a:ext cx="2422721" cy="1352448"/>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Agrupar 57">
            <a:extLst>
              <a:ext uri="{FF2B5EF4-FFF2-40B4-BE49-F238E27FC236}">
                <a16:creationId xmlns:a16="http://schemas.microsoft.com/office/drawing/2014/main" id="{029C6428-4A4A-458D-BFBD-2D35A17D0B65}"/>
              </a:ext>
            </a:extLst>
          </p:cNvPr>
          <p:cNvGrpSpPr/>
          <p:nvPr/>
        </p:nvGrpSpPr>
        <p:grpSpPr>
          <a:xfrm>
            <a:off x="1998677" y="3121409"/>
            <a:ext cx="1710009" cy="1959642"/>
            <a:chOff x="1521902" y="3212835"/>
            <a:chExt cx="2280012" cy="2612856"/>
          </a:xfrm>
        </p:grpSpPr>
        <p:grpSp>
          <p:nvGrpSpPr>
            <p:cNvPr id="59" name="Agrupar 58">
              <a:extLst>
                <a:ext uri="{FF2B5EF4-FFF2-40B4-BE49-F238E27FC236}">
                  <a16:creationId xmlns:a16="http://schemas.microsoft.com/office/drawing/2014/main" id="{A58EE9BA-DC94-4855-BC13-B4C04FB6F721}"/>
                </a:ext>
              </a:extLst>
            </p:cNvPr>
            <p:cNvGrpSpPr/>
            <p:nvPr/>
          </p:nvGrpSpPr>
          <p:grpSpPr>
            <a:xfrm>
              <a:off x="2458753" y="3212835"/>
              <a:ext cx="1069443" cy="514350"/>
              <a:chOff x="498103" y="4605899"/>
              <a:chExt cx="1069443" cy="514350"/>
            </a:xfrm>
          </p:grpSpPr>
          <p:sp>
            <p:nvSpPr>
              <p:cNvPr id="63" name="Freeform 9">
                <a:extLst>
                  <a:ext uri="{FF2B5EF4-FFF2-40B4-BE49-F238E27FC236}">
                    <a16:creationId xmlns:a16="http://schemas.microsoft.com/office/drawing/2014/main" id="{DBBC7DD6-FD8C-42E2-82B7-650B27A63EDD}"/>
                  </a:ext>
                </a:extLst>
              </p:cNvPr>
              <p:cNvSpPr>
                <a:spLocks noEditPoints="1"/>
              </p:cNvSpPr>
              <p:nvPr/>
            </p:nvSpPr>
            <p:spPr bwMode="auto">
              <a:xfrm>
                <a:off x="929371" y="4726549"/>
                <a:ext cx="638175" cy="393700"/>
              </a:xfrm>
              <a:custGeom>
                <a:avLst/>
                <a:gdLst/>
                <a:ahLst/>
                <a:cxnLst>
                  <a:cxn ang="0">
                    <a:pos x="116" y="17"/>
                  </a:cxn>
                  <a:cxn ang="0">
                    <a:pos x="93" y="37"/>
                  </a:cxn>
                  <a:cxn ang="0">
                    <a:pos x="130" y="69"/>
                  </a:cxn>
                  <a:cxn ang="0">
                    <a:pos x="228" y="33"/>
                  </a:cxn>
                  <a:cxn ang="0">
                    <a:pos x="173" y="16"/>
                  </a:cxn>
                  <a:cxn ang="0">
                    <a:pos x="134" y="14"/>
                  </a:cxn>
                  <a:cxn ang="0">
                    <a:pos x="252" y="73"/>
                  </a:cxn>
                  <a:cxn ang="0">
                    <a:pos x="262" y="53"/>
                  </a:cxn>
                  <a:cxn ang="0">
                    <a:pos x="72" y="104"/>
                  </a:cxn>
                  <a:cxn ang="0">
                    <a:pos x="59" y="102"/>
                  </a:cxn>
                  <a:cxn ang="0">
                    <a:pos x="54" y="112"/>
                  </a:cxn>
                  <a:cxn ang="0">
                    <a:pos x="64" y="123"/>
                  </a:cxn>
                  <a:cxn ang="0">
                    <a:pos x="74" y="117"/>
                  </a:cxn>
                  <a:cxn ang="0">
                    <a:pos x="113" y="195"/>
                  </a:cxn>
                  <a:cxn ang="0">
                    <a:pos x="95" y="156"/>
                  </a:cxn>
                  <a:cxn ang="0">
                    <a:pos x="58" y="140"/>
                  </a:cxn>
                  <a:cxn ang="0">
                    <a:pos x="29" y="149"/>
                  </a:cxn>
                  <a:cxn ang="0">
                    <a:pos x="6" y="177"/>
                  </a:cxn>
                  <a:cxn ang="0">
                    <a:pos x="0" y="172"/>
                  </a:cxn>
                  <a:cxn ang="0">
                    <a:pos x="15" y="134"/>
                  </a:cxn>
                  <a:cxn ang="0">
                    <a:pos x="15" y="76"/>
                  </a:cxn>
                  <a:cxn ang="0">
                    <a:pos x="32" y="21"/>
                  </a:cxn>
                  <a:cxn ang="0">
                    <a:pos x="23" y="10"/>
                  </a:cxn>
                  <a:cxn ang="0">
                    <a:pos x="103" y="1"/>
                  </a:cxn>
                  <a:cxn ang="0">
                    <a:pos x="200" y="5"/>
                  </a:cxn>
                  <a:cxn ang="0">
                    <a:pos x="292" y="52"/>
                  </a:cxn>
                  <a:cxn ang="0">
                    <a:pos x="347" y="95"/>
                  </a:cxn>
                  <a:cxn ang="0">
                    <a:pos x="343" y="101"/>
                  </a:cxn>
                  <a:cxn ang="0">
                    <a:pos x="377" y="120"/>
                  </a:cxn>
                  <a:cxn ang="0">
                    <a:pos x="380" y="133"/>
                  </a:cxn>
                  <a:cxn ang="0">
                    <a:pos x="376" y="140"/>
                  </a:cxn>
                  <a:cxn ang="0">
                    <a:pos x="361" y="144"/>
                  </a:cxn>
                  <a:cxn ang="0">
                    <a:pos x="330" y="141"/>
                  </a:cxn>
                  <a:cxn ang="0">
                    <a:pos x="295" y="164"/>
                  </a:cxn>
                  <a:cxn ang="0">
                    <a:pos x="286" y="195"/>
                  </a:cxn>
                  <a:cxn ang="0">
                    <a:pos x="113" y="195"/>
                  </a:cxn>
                  <a:cxn ang="0">
                    <a:pos x="299" y="186"/>
                  </a:cxn>
                  <a:cxn ang="0">
                    <a:pos x="317" y="160"/>
                  </a:cxn>
                  <a:cxn ang="0">
                    <a:pos x="340" y="153"/>
                  </a:cxn>
                  <a:cxn ang="0">
                    <a:pos x="370" y="164"/>
                  </a:cxn>
                  <a:cxn ang="0">
                    <a:pos x="383" y="195"/>
                  </a:cxn>
                  <a:cxn ang="0">
                    <a:pos x="376" y="219"/>
                  </a:cxn>
                  <a:cxn ang="0">
                    <a:pos x="348" y="237"/>
                  </a:cxn>
                  <a:cxn ang="0">
                    <a:pos x="324" y="234"/>
                  </a:cxn>
                  <a:cxn ang="0">
                    <a:pos x="301" y="212"/>
                  </a:cxn>
                  <a:cxn ang="0">
                    <a:pos x="15" y="195"/>
                  </a:cxn>
                  <a:cxn ang="0">
                    <a:pos x="22" y="172"/>
                  </a:cxn>
                  <a:cxn ang="0">
                    <a:pos x="49" y="153"/>
                  </a:cxn>
                  <a:cxn ang="0">
                    <a:pos x="74" y="156"/>
                  </a:cxn>
                  <a:cxn ang="0">
                    <a:pos x="97" y="179"/>
                  </a:cxn>
                  <a:cxn ang="0">
                    <a:pos x="98" y="203"/>
                  </a:cxn>
                  <a:cxn ang="0">
                    <a:pos x="81" y="229"/>
                  </a:cxn>
                  <a:cxn ang="0">
                    <a:pos x="58" y="237"/>
                  </a:cxn>
                  <a:cxn ang="0">
                    <a:pos x="28" y="225"/>
                  </a:cxn>
                  <a:cxn ang="0">
                    <a:pos x="15" y="195"/>
                  </a:cxn>
                </a:cxnLst>
                <a:rect l="0" t="0" r="r" b="b"/>
                <a:pathLst>
                  <a:path w="383" h="237">
                    <a:moveTo>
                      <a:pt x="130" y="69"/>
                    </a:moveTo>
                    <a:lnTo>
                      <a:pt x="124" y="14"/>
                    </a:lnTo>
                    <a:lnTo>
                      <a:pt x="124" y="14"/>
                    </a:lnTo>
                    <a:lnTo>
                      <a:pt x="116" y="17"/>
                    </a:lnTo>
                    <a:lnTo>
                      <a:pt x="108" y="20"/>
                    </a:lnTo>
                    <a:lnTo>
                      <a:pt x="101" y="24"/>
                    </a:lnTo>
                    <a:lnTo>
                      <a:pt x="95" y="30"/>
                    </a:lnTo>
                    <a:lnTo>
                      <a:pt x="93" y="37"/>
                    </a:lnTo>
                    <a:lnTo>
                      <a:pt x="90" y="46"/>
                    </a:lnTo>
                    <a:lnTo>
                      <a:pt x="88" y="55"/>
                    </a:lnTo>
                    <a:lnTo>
                      <a:pt x="90" y="65"/>
                    </a:lnTo>
                    <a:lnTo>
                      <a:pt x="130" y="69"/>
                    </a:lnTo>
                    <a:close/>
                    <a:moveTo>
                      <a:pt x="262" y="53"/>
                    </a:moveTo>
                    <a:lnTo>
                      <a:pt x="262" y="53"/>
                    </a:lnTo>
                    <a:lnTo>
                      <a:pt x="240" y="39"/>
                    </a:lnTo>
                    <a:lnTo>
                      <a:pt x="228" y="33"/>
                    </a:lnTo>
                    <a:lnTo>
                      <a:pt x="217" y="27"/>
                    </a:lnTo>
                    <a:lnTo>
                      <a:pt x="204" y="21"/>
                    </a:lnTo>
                    <a:lnTo>
                      <a:pt x="189" y="18"/>
                    </a:lnTo>
                    <a:lnTo>
                      <a:pt x="173" y="16"/>
                    </a:lnTo>
                    <a:lnTo>
                      <a:pt x="158" y="16"/>
                    </a:lnTo>
                    <a:lnTo>
                      <a:pt x="158" y="16"/>
                    </a:lnTo>
                    <a:lnTo>
                      <a:pt x="145" y="14"/>
                    </a:lnTo>
                    <a:lnTo>
                      <a:pt x="134" y="14"/>
                    </a:lnTo>
                    <a:lnTo>
                      <a:pt x="139" y="70"/>
                    </a:lnTo>
                    <a:lnTo>
                      <a:pt x="254" y="83"/>
                    </a:lnTo>
                    <a:lnTo>
                      <a:pt x="254" y="83"/>
                    </a:lnTo>
                    <a:lnTo>
                      <a:pt x="252" y="73"/>
                    </a:lnTo>
                    <a:lnTo>
                      <a:pt x="253" y="65"/>
                    </a:lnTo>
                    <a:lnTo>
                      <a:pt x="256" y="59"/>
                    </a:lnTo>
                    <a:lnTo>
                      <a:pt x="262" y="53"/>
                    </a:lnTo>
                    <a:lnTo>
                      <a:pt x="262" y="53"/>
                    </a:lnTo>
                    <a:close/>
                    <a:moveTo>
                      <a:pt x="75" y="112"/>
                    </a:moveTo>
                    <a:lnTo>
                      <a:pt x="75" y="112"/>
                    </a:lnTo>
                    <a:lnTo>
                      <a:pt x="74" y="108"/>
                    </a:lnTo>
                    <a:lnTo>
                      <a:pt x="72" y="104"/>
                    </a:lnTo>
                    <a:lnTo>
                      <a:pt x="68" y="102"/>
                    </a:lnTo>
                    <a:lnTo>
                      <a:pt x="64" y="101"/>
                    </a:lnTo>
                    <a:lnTo>
                      <a:pt x="64" y="101"/>
                    </a:lnTo>
                    <a:lnTo>
                      <a:pt x="59" y="102"/>
                    </a:lnTo>
                    <a:lnTo>
                      <a:pt x="56" y="104"/>
                    </a:lnTo>
                    <a:lnTo>
                      <a:pt x="54" y="108"/>
                    </a:lnTo>
                    <a:lnTo>
                      <a:pt x="54" y="112"/>
                    </a:lnTo>
                    <a:lnTo>
                      <a:pt x="54" y="112"/>
                    </a:lnTo>
                    <a:lnTo>
                      <a:pt x="54" y="117"/>
                    </a:lnTo>
                    <a:lnTo>
                      <a:pt x="56" y="120"/>
                    </a:lnTo>
                    <a:lnTo>
                      <a:pt x="59" y="123"/>
                    </a:lnTo>
                    <a:lnTo>
                      <a:pt x="64" y="123"/>
                    </a:lnTo>
                    <a:lnTo>
                      <a:pt x="64" y="123"/>
                    </a:lnTo>
                    <a:lnTo>
                      <a:pt x="68" y="123"/>
                    </a:lnTo>
                    <a:lnTo>
                      <a:pt x="72" y="120"/>
                    </a:lnTo>
                    <a:lnTo>
                      <a:pt x="74" y="117"/>
                    </a:lnTo>
                    <a:lnTo>
                      <a:pt x="75" y="112"/>
                    </a:lnTo>
                    <a:lnTo>
                      <a:pt x="75" y="112"/>
                    </a:lnTo>
                    <a:close/>
                    <a:moveTo>
                      <a:pt x="113" y="195"/>
                    </a:moveTo>
                    <a:lnTo>
                      <a:pt x="113" y="195"/>
                    </a:lnTo>
                    <a:lnTo>
                      <a:pt x="111" y="183"/>
                    </a:lnTo>
                    <a:lnTo>
                      <a:pt x="108" y="173"/>
                    </a:lnTo>
                    <a:lnTo>
                      <a:pt x="103" y="164"/>
                    </a:lnTo>
                    <a:lnTo>
                      <a:pt x="95" y="156"/>
                    </a:lnTo>
                    <a:lnTo>
                      <a:pt x="88" y="150"/>
                    </a:lnTo>
                    <a:lnTo>
                      <a:pt x="78" y="144"/>
                    </a:lnTo>
                    <a:lnTo>
                      <a:pt x="68" y="141"/>
                    </a:lnTo>
                    <a:lnTo>
                      <a:pt x="58" y="140"/>
                    </a:lnTo>
                    <a:lnTo>
                      <a:pt x="58" y="140"/>
                    </a:lnTo>
                    <a:lnTo>
                      <a:pt x="48" y="141"/>
                    </a:lnTo>
                    <a:lnTo>
                      <a:pt x="38" y="144"/>
                    </a:lnTo>
                    <a:lnTo>
                      <a:pt x="29" y="149"/>
                    </a:lnTo>
                    <a:lnTo>
                      <a:pt x="22" y="153"/>
                    </a:lnTo>
                    <a:lnTo>
                      <a:pt x="15" y="160"/>
                    </a:lnTo>
                    <a:lnTo>
                      <a:pt x="10" y="169"/>
                    </a:lnTo>
                    <a:lnTo>
                      <a:pt x="6" y="177"/>
                    </a:lnTo>
                    <a:lnTo>
                      <a:pt x="3" y="186"/>
                    </a:lnTo>
                    <a:lnTo>
                      <a:pt x="0" y="185"/>
                    </a:lnTo>
                    <a:lnTo>
                      <a:pt x="0" y="185"/>
                    </a:lnTo>
                    <a:lnTo>
                      <a:pt x="0" y="172"/>
                    </a:lnTo>
                    <a:lnTo>
                      <a:pt x="3" y="159"/>
                    </a:lnTo>
                    <a:lnTo>
                      <a:pt x="9" y="146"/>
                    </a:lnTo>
                    <a:lnTo>
                      <a:pt x="15" y="134"/>
                    </a:lnTo>
                    <a:lnTo>
                      <a:pt x="15" y="134"/>
                    </a:lnTo>
                    <a:lnTo>
                      <a:pt x="13" y="120"/>
                    </a:lnTo>
                    <a:lnTo>
                      <a:pt x="12" y="105"/>
                    </a:lnTo>
                    <a:lnTo>
                      <a:pt x="13" y="91"/>
                    </a:lnTo>
                    <a:lnTo>
                      <a:pt x="15" y="76"/>
                    </a:lnTo>
                    <a:lnTo>
                      <a:pt x="17" y="62"/>
                    </a:lnTo>
                    <a:lnTo>
                      <a:pt x="20" y="49"/>
                    </a:lnTo>
                    <a:lnTo>
                      <a:pt x="26" y="34"/>
                    </a:lnTo>
                    <a:lnTo>
                      <a:pt x="32" y="21"/>
                    </a:lnTo>
                    <a:lnTo>
                      <a:pt x="32" y="21"/>
                    </a:lnTo>
                    <a:lnTo>
                      <a:pt x="25" y="16"/>
                    </a:lnTo>
                    <a:lnTo>
                      <a:pt x="23" y="13"/>
                    </a:lnTo>
                    <a:lnTo>
                      <a:pt x="23" y="10"/>
                    </a:lnTo>
                    <a:lnTo>
                      <a:pt x="23" y="10"/>
                    </a:lnTo>
                    <a:lnTo>
                      <a:pt x="49" y="5"/>
                    </a:lnTo>
                    <a:lnTo>
                      <a:pt x="77" y="3"/>
                    </a:lnTo>
                    <a:lnTo>
                      <a:pt x="103" y="1"/>
                    </a:lnTo>
                    <a:lnTo>
                      <a:pt x="127" y="0"/>
                    </a:lnTo>
                    <a:lnTo>
                      <a:pt x="152" y="1"/>
                    </a:lnTo>
                    <a:lnTo>
                      <a:pt x="176" y="3"/>
                    </a:lnTo>
                    <a:lnTo>
                      <a:pt x="200" y="5"/>
                    </a:lnTo>
                    <a:lnTo>
                      <a:pt x="223" y="11"/>
                    </a:lnTo>
                    <a:lnTo>
                      <a:pt x="223" y="11"/>
                    </a:lnTo>
                    <a:lnTo>
                      <a:pt x="257" y="30"/>
                    </a:lnTo>
                    <a:lnTo>
                      <a:pt x="292" y="52"/>
                    </a:lnTo>
                    <a:lnTo>
                      <a:pt x="324" y="73"/>
                    </a:lnTo>
                    <a:lnTo>
                      <a:pt x="356" y="95"/>
                    </a:lnTo>
                    <a:lnTo>
                      <a:pt x="356" y="95"/>
                    </a:lnTo>
                    <a:lnTo>
                      <a:pt x="347" y="95"/>
                    </a:lnTo>
                    <a:lnTo>
                      <a:pt x="343" y="96"/>
                    </a:lnTo>
                    <a:lnTo>
                      <a:pt x="341" y="98"/>
                    </a:lnTo>
                    <a:lnTo>
                      <a:pt x="343" y="101"/>
                    </a:lnTo>
                    <a:lnTo>
                      <a:pt x="343" y="101"/>
                    </a:lnTo>
                    <a:lnTo>
                      <a:pt x="351" y="108"/>
                    </a:lnTo>
                    <a:lnTo>
                      <a:pt x="360" y="112"/>
                    </a:lnTo>
                    <a:lnTo>
                      <a:pt x="369" y="117"/>
                    </a:lnTo>
                    <a:lnTo>
                      <a:pt x="377" y="120"/>
                    </a:lnTo>
                    <a:lnTo>
                      <a:pt x="377" y="120"/>
                    </a:lnTo>
                    <a:lnTo>
                      <a:pt x="380" y="125"/>
                    </a:lnTo>
                    <a:lnTo>
                      <a:pt x="380" y="130"/>
                    </a:lnTo>
                    <a:lnTo>
                      <a:pt x="380" y="133"/>
                    </a:lnTo>
                    <a:lnTo>
                      <a:pt x="380" y="133"/>
                    </a:lnTo>
                    <a:lnTo>
                      <a:pt x="379" y="134"/>
                    </a:lnTo>
                    <a:lnTo>
                      <a:pt x="377" y="134"/>
                    </a:lnTo>
                    <a:lnTo>
                      <a:pt x="376" y="140"/>
                    </a:lnTo>
                    <a:lnTo>
                      <a:pt x="379" y="157"/>
                    </a:lnTo>
                    <a:lnTo>
                      <a:pt x="379" y="157"/>
                    </a:lnTo>
                    <a:lnTo>
                      <a:pt x="371" y="150"/>
                    </a:lnTo>
                    <a:lnTo>
                      <a:pt x="361" y="144"/>
                    </a:lnTo>
                    <a:lnTo>
                      <a:pt x="351" y="141"/>
                    </a:lnTo>
                    <a:lnTo>
                      <a:pt x="340" y="140"/>
                    </a:lnTo>
                    <a:lnTo>
                      <a:pt x="340" y="140"/>
                    </a:lnTo>
                    <a:lnTo>
                      <a:pt x="330" y="141"/>
                    </a:lnTo>
                    <a:lnTo>
                      <a:pt x="319" y="144"/>
                    </a:lnTo>
                    <a:lnTo>
                      <a:pt x="309" y="150"/>
                    </a:lnTo>
                    <a:lnTo>
                      <a:pt x="302" y="156"/>
                    </a:lnTo>
                    <a:lnTo>
                      <a:pt x="295" y="164"/>
                    </a:lnTo>
                    <a:lnTo>
                      <a:pt x="291" y="173"/>
                    </a:lnTo>
                    <a:lnTo>
                      <a:pt x="286" y="183"/>
                    </a:lnTo>
                    <a:lnTo>
                      <a:pt x="286" y="195"/>
                    </a:lnTo>
                    <a:lnTo>
                      <a:pt x="286" y="195"/>
                    </a:lnTo>
                    <a:lnTo>
                      <a:pt x="286" y="202"/>
                    </a:lnTo>
                    <a:lnTo>
                      <a:pt x="111" y="202"/>
                    </a:lnTo>
                    <a:lnTo>
                      <a:pt x="111" y="202"/>
                    </a:lnTo>
                    <a:lnTo>
                      <a:pt x="113" y="195"/>
                    </a:lnTo>
                    <a:lnTo>
                      <a:pt x="113" y="195"/>
                    </a:lnTo>
                    <a:close/>
                    <a:moveTo>
                      <a:pt x="298" y="195"/>
                    </a:moveTo>
                    <a:lnTo>
                      <a:pt x="298" y="195"/>
                    </a:lnTo>
                    <a:lnTo>
                      <a:pt x="299" y="186"/>
                    </a:lnTo>
                    <a:lnTo>
                      <a:pt x="301" y="179"/>
                    </a:lnTo>
                    <a:lnTo>
                      <a:pt x="305" y="172"/>
                    </a:lnTo>
                    <a:lnTo>
                      <a:pt x="311" y="164"/>
                    </a:lnTo>
                    <a:lnTo>
                      <a:pt x="317" y="160"/>
                    </a:lnTo>
                    <a:lnTo>
                      <a:pt x="324" y="156"/>
                    </a:lnTo>
                    <a:lnTo>
                      <a:pt x="331" y="153"/>
                    </a:lnTo>
                    <a:lnTo>
                      <a:pt x="340" y="153"/>
                    </a:lnTo>
                    <a:lnTo>
                      <a:pt x="340" y="153"/>
                    </a:lnTo>
                    <a:lnTo>
                      <a:pt x="348" y="153"/>
                    </a:lnTo>
                    <a:lnTo>
                      <a:pt x="357" y="156"/>
                    </a:lnTo>
                    <a:lnTo>
                      <a:pt x="364" y="160"/>
                    </a:lnTo>
                    <a:lnTo>
                      <a:pt x="370" y="164"/>
                    </a:lnTo>
                    <a:lnTo>
                      <a:pt x="376" y="172"/>
                    </a:lnTo>
                    <a:lnTo>
                      <a:pt x="379" y="179"/>
                    </a:lnTo>
                    <a:lnTo>
                      <a:pt x="382" y="186"/>
                    </a:lnTo>
                    <a:lnTo>
                      <a:pt x="383" y="195"/>
                    </a:lnTo>
                    <a:lnTo>
                      <a:pt x="383" y="195"/>
                    </a:lnTo>
                    <a:lnTo>
                      <a:pt x="382" y="203"/>
                    </a:lnTo>
                    <a:lnTo>
                      <a:pt x="379" y="212"/>
                    </a:lnTo>
                    <a:lnTo>
                      <a:pt x="376" y="219"/>
                    </a:lnTo>
                    <a:lnTo>
                      <a:pt x="370" y="225"/>
                    </a:lnTo>
                    <a:lnTo>
                      <a:pt x="364" y="229"/>
                    </a:lnTo>
                    <a:lnTo>
                      <a:pt x="357" y="234"/>
                    </a:lnTo>
                    <a:lnTo>
                      <a:pt x="348" y="237"/>
                    </a:lnTo>
                    <a:lnTo>
                      <a:pt x="340" y="237"/>
                    </a:lnTo>
                    <a:lnTo>
                      <a:pt x="340" y="237"/>
                    </a:lnTo>
                    <a:lnTo>
                      <a:pt x="331" y="237"/>
                    </a:lnTo>
                    <a:lnTo>
                      <a:pt x="324" y="234"/>
                    </a:lnTo>
                    <a:lnTo>
                      <a:pt x="317" y="229"/>
                    </a:lnTo>
                    <a:lnTo>
                      <a:pt x="311" y="225"/>
                    </a:lnTo>
                    <a:lnTo>
                      <a:pt x="305" y="219"/>
                    </a:lnTo>
                    <a:lnTo>
                      <a:pt x="301" y="212"/>
                    </a:lnTo>
                    <a:lnTo>
                      <a:pt x="299" y="203"/>
                    </a:lnTo>
                    <a:lnTo>
                      <a:pt x="298" y="195"/>
                    </a:lnTo>
                    <a:lnTo>
                      <a:pt x="298" y="195"/>
                    </a:lnTo>
                    <a:close/>
                    <a:moveTo>
                      <a:pt x="15" y="195"/>
                    </a:moveTo>
                    <a:lnTo>
                      <a:pt x="15" y="195"/>
                    </a:lnTo>
                    <a:lnTo>
                      <a:pt x="16" y="186"/>
                    </a:lnTo>
                    <a:lnTo>
                      <a:pt x="19" y="179"/>
                    </a:lnTo>
                    <a:lnTo>
                      <a:pt x="22" y="172"/>
                    </a:lnTo>
                    <a:lnTo>
                      <a:pt x="28" y="164"/>
                    </a:lnTo>
                    <a:lnTo>
                      <a:pt x="33" y="160"/>
                    </a:lnTo>
                    <a:lnTo>
                      <a:pt x="41" y="156"/>
                    </a:lnTo>
                    <a:lnTo>
                      <a:pt x="49" y="153"/>
                    </a:lnTo>
                    <a:lnTo>
                      <a:pt x="58" y="153"/>
                    </a:lnTo>
                    <a:lnTo>
                      <a:pt x="58" y="153"/>
                    </a:lnTo>
                    <a:lnTo>
                      <a:pt x="65" y="153"/>
                    </a:lnTo>
                    <a:lnTo>
                      <a:pt x="74" y="156"/>
                    </a:lnTo>
                    <a:lnTo>
                      <a:pt x="81" y="160"/>
                    </a:lnTo>
                    <a:lnTo>
                      <a:pt x="87" y="164"/>
                    </a:lnTo>
                    <a:lnTo>
                      <a:pt x="93" y="172"/>
                    </a:lnTo>
                    <a:lnTo>
                      <a:pt x="97" y="179"/>
                    </a:lnTo>
                    <a:lnTo>
                      <a:pt x="98" y="186"/>
                    </a:lnTo>
                    <a:lnTo>
                      <a:pt x="100" y="195"/>
                    </a:lnTo>
                    <a:lnTo>
                      <a:pt x="100" y="195"/>
                    </a:lnTo>
                    <a:lnTo>
                      <a:pt x="98" y="203"/>
                    </a:lnTo>
                    <a:lnTo>
                      <a:pt x="97" y="212"/>
                    </a:lnTo>
                    <a:lnTo>
                      <a:pt x="93" y="219"/>
                    </a:lnTo>
                    <a:lnTo>
                      <a:pt x="87" y="225"/>
                    </a:lnTo>
                    <a:lnTo>
                      <a:pt x="81" y="229"/>
                    </a:lnTo>
                    <a:lnTo>
                      <a:pt x="74" y="234"/>
                    </a:lnTo>
                    <a:lnTo>
                      <a:pt x="65" y="237"/>
                    </a:lnTo>
                    <a:lnTo>
                      <a:pt x="58" y="237"/>
                    </a:lnTo>
                    <a:lnTo>
                      <a:pt x="58" y="237"/>
                    </a:lnTo>
                    <a:lnTo>
                      <a:pt x="49" y="237"/>
                    </a:lnTo>
                    <a:lnTo>
                      <a:pt x="41" y="234"/>
                    </a:lnTo>
                    <a:lnTo>
                      <a:pt x="33" y="229"/>
                    </a:lnTo>
                    <a:lnTo>
                      <a:pt x="28" y="225"/>
                    </a:lnTo>
                    <a:lnTo>
                      <a:pt x="22" y="219"/>
                    </a:lnTo>
                    <a:lnTo>
                      <a:pt x="19" y="212"/>
                    </a:lnTo>
                    <a:lnTo>
                      <a:pt x="16" y="203"/>
                    </a:lnTo>
                    <a:lnTo>
                      <a:pt x="15" y="195"/>
                    </a:lnTo>
                    <a:lnTo>
                      <a:pt x="15" y="195"/>
                    </a:lnTo>
                    <a:close/>
                  </a:path>
                </a:pathLst>
              </a:custGeom>
              <a:solidFill>
                <a:srgbClr val="4BACC6"/>
              </a:solidFill>
              <a:ln w="9525">
                <a:noFill/>
                <a:round/>
                <a:headEnd/>
                <a:tailEnd/>
              </a:ln>
            </p:spPr>
            <p:txBody>
              <a:bodyPr/>
              <a:lstStyle/>
              <a:p>
                <a:pPr algn="r" fontAlgn="auto">
                  <a:spcBef>
                    <a:spcPts val="0"/>
                  </a:spcBef>
                  <a:spcAft>
                    <a:spcPts val="0"/>
                  </a:spcAft>
                  <a:defRPr/>
                </a:pPr>
                <a:endParaRPr lang="en-CA" sz="975" kern="0" dirty="0">
                  <a:solidFill>
                    <a:srgbClr val="000000"/>
                  </a:solidFill>
                  <a:latin typeface="Arial" panose="020B0604020202020204" pitchFamily="34" charset="0"/>
                  <a:ea typeface="MS PGothic" pitchFamily="34" charset="-128"/>
                  <a:cs typeface="Arial" panose="020B0604020202020204" pitchFamily="34" charset="0"/>
                </a:endParaRPr>
              </a:p>
            </p:txBody>
          </p:sp>
          <p:grpSp>
            <p:nvGrpSpPr>
              <p:cNvPr id="64" name="Grupo 2">
                <a:extLst>
                  <a:ext uri="{FF2B5EF4-FFF2-40B4-BE49-F238E27FC236}">
                    <a16:creationId xmlns:a16="http://schemas.microsoft.com/office/drawing/2014/main" id="{710F5346-A334-484F-ABF5-34B83066B269}"/>
                  </a:ext>
                </a:extLst>
              </p:cNvPr>
              <p:cNvGrpSpPr>
                <a:grpSpLocks/>
              </p:cNvGrpSpPr>
              <p:nvPr/>
            </p:nvGrpSpPr>
            <p:grpSpPr bwMode="auto">
              <a:xfrm>
                <a:off x="498103" y="4605899"/>
                <a:ext cx="341013" cy="514350"/>
                <a:chOff x="3524964" y="5742220"/>
                <a:chExt cx="246115" cy="371961"/>
              </a:xfrm>
            </p:grpSpPr>
            <p:sp>
              <p:nvSpPr>
                <p:cNvPr id="65" name="Freeform 6">
                  <a:extLst>
                    <a:ext uri="{FF2B5EF4-FFF2-40B4-BE49-F238E27FC236}">
                      <a16:creationId xmlns:a16="http://schemas.microsoft.com/office/drawing/2014/main" id="{733C7945-39B5-4927-82E8-F1755D2771FD}"/>
                    </a:ext>
                  </a:extLst>
                </p:cNvPr>
                <p:cNvSpPr>
                  <a:spLocks noEditPoints="1"/>
                </p:cNvSpPr>
                <p:nvPr/>
              </p:nvSpPr>
              <p:spPr bwMode="auto">
                <a:xfrm>
                  <a:off x="3524964" y="5742220"/>
                  <a:ext cx="169567" cy="371961"/>
                </a:xfrm>
                <a:custGeom>
                  <a:avLst/>
                  <a:gdLst/>
                  <a:ahLst/>
                  <a:cxnLst>
                    <a:cxn ang="0">
                      <a:pos x="99" y="0"/>
                    </a:cxn>
                    <a:cxn ang="0">
                      <a:pos x="24" y="0"/>
                    </a:cxn>
                    <a:cxn ang="0">
                      <a:pos x="0" y="23"/>
                    </a:cxn>
                    <a:cxn ang="0">
                      <a:pos x="0" y="269"/>
                    </a:cxn>
                    <a:cxn ang="0">
                      <a:pos x="122" y="269"/>
                    </a:cxn>
                    <a:cxn ang="0">
                      <a:pos x="122" y="23"/>
                    </a:cxn>
                    <a:cxn ang="0">
                      <a:pos x="99" y="0"/>
                    </a:cxn>
                    <a:cxn ang="0">
                      <a:pos x="80" y="122"/>
                    </a:cxn>
                    <a:cxn ang="0">
                      <a:pos x="62" y="159"/>
                    </a:cxn>
                    <a:cxn ang="0">
                      <a:pos x="73" y="159"/>
                    </a:cxn>
                    <a:cxn ang="0">
                      <a:pos x="73" y="160"/>
                    </a:cxn>
                    <a:cxn ang="0">
                      <a:pos x="73" y="160"/>
                    </a:cxn>
                    <a:cxn ang="0">
                      <a:pos x="59" y="188"/>
                    </a:cxn>
                    <a:cxn ang="0">
                      <a:pos x="73" y="188"/>
                    </a:cxn>
                    <a:cxn ang="0">
                      <a:pos x="73" y="188"/>
                    </a:cxn>
                    <a:cxn ang="0">
                      <a:pos x="73" y="189"/>
                    </a:cxn>
                    <a:cxn ang="0">
                      <a:pos x="54" y="221"/>
                    </a:cxn>
                    <a:cxn ang="0">
                      <a:pos x="63" y="220"/>
                    </a:cxn>
                    <a:cxn ang="0">
                      <a:pos x="63" y="220"/>
                    </a:cxn>
                    <a:cxn ang="0">
                      <a:pos x="63" y="221"/>
                    </a:cxn>
                    <a:cxn ang="0">
                      <a:pos x="44" y="243"/>
                    </a:cxn>
                    <a:cxn ang="0">
                      <a:pos x="43" y="244"/>
                    </a:cxn>
                    <a:cxn ang="0">
                      <a:pos x="43" y="243"/>
                    </a:cxn>
                    <a:cxn ang="0">
                      <a:pos x="43" y="222"/>
                    </a:cxn>
                    <a:cxn ang="0">
                      <a:pos x="43" y="222"/>
                    </a:cxn>
                    <a:cxn ang="0">
                      <a:pos x="49" y="222"/>
                    </a:cxn>
                    <a:cxn ang="0">
                      <a:pos x="57" y="197"/>
                    </a:cxn>
                    <a:cxn ang="0">
                      <a:pos x="43" y="197"/>
                    </a:cxn>
                    <a:cxn ang="0">
                      <a:pos x="43" y="197"/>
                    </a:cxn>
                    <a:cxn ang="0">
                      <a:pos x="43" y="197"/>
                    </a:cxn>
                    <a:cxn ang="0">
                      <a:pos x="52" y="169"/>
                    </a:cxn>
                    <a:cxn ang="0">
                      <a:pos x="43" y="169"/>
                    </a:cxn>
                    <a:cxn ang="0">
                      <a:pos x="43" y="168"/>
                    </a:cxn>
                    <a:cxn ang="0">
                      <a:pos x="43" y="168"/>
                    </a:cxn>
                    <a:cxn ang="0">
                      <a:pos x="57" y="122"/>
                    </a:cxn>
                    <a:cxn ang="0">
                      <a:pos x="58" y="121"/>
                    </a:cxn>
                    <a:cxn ang="0">
                      <a:pos x="79" y="121"/>
                    </a:cxn>
                    <a:cxn ang="0">
                      <a:pos x="79" y="121"/>
                    </a:cxn>
                    <a:cxn ang="0">
                      <a:pos x="80" y="122"/>
                    </a:cxn>
                    <a:cxn ang="0">
                      <a:pos x="110" y="48"/>
                    </a:cxn>
                    <a:cxn ang="0">
                      <a:pos x="86" y="72"/>
                    </a:cxn>
                    <a:cxn ang="0">
                      <a:pos x="36" y="72"/>
                    </a:cxn>
                    <a:cxn ang="0">
                      <a:pos x="13" y="48"/>
                    </a:cxn>
                    <a:cxn ang="0">
                      <a:pos x="13" y="40"/>
                    </a:cxn>
                    <a:cxn ang="0">
                      <a:pos x="36" y="17"/>
                    </a:cxn>
                    <a:cxn ang="0">
                      <a:pos x="86" y="17"/>
                    </a:cxn>
                    <a:cxn ang="0">
                      <a:pos x="110" y="40"/>
                    </a:cxn>
                    <a:cxn ang="0">
                      <a:pos x="110" y="48"/>
                    </a:cxn>
                  </a:cxnLst>
                  <a:rect l="0" t="0" r="r" b="b"/>
                  <a:pathLst>
                    <a:path w="122" h="269">
                      <a:moveTo>
                        <a:pt x="99" y="0"/>
                      </a:moveTo>
                      <a:cubicBezTo>
                        <a:pt x="24" y="0"/>
                        <a:pt x="24" y="0"/>
                        <a:pt x="24" y="0"/>
                      </a:cubicBezTo>
                      <a:cubicBezTo>
                        <a:pt x="11" y="0"/>
                        <a:pt x="0" y="10"/>
                        <a:pt x="0" y="23"/>
                      </a:cubicBezTo>
                      <a:cubicBezTo>
                        <a:pt x="0" y="269"/>
                        <a:pt x="0" y="269"/>
                        <a:pt x="0" y="269"/>
                      </a:cubicBezTo>
                      <a:cubicBezTo>
                        <a:pt x="122" y="269"/>
                        <a:pt x="122" y="269"/>
                        <a:pt x="122" y="269"/>
                      </a:cubicBezTo>
                      <a:cubicBezTo>
                        <a:pt x="122" y="23"/>
                        <a:pt x="122" y="23"/>
                        <a:pt x="122" y="23"/>
                      </a:cubicBezTo>
                      <a:cubicBezTo>
                        <a:pt x="122" y="10"/>
                        <a:pt x="112" y="0"/>
                        <a:pt x="99" y="0"/>
                      </a:cubicBezTo>
                      <a:close/>
                      <a:moveTo>
                        <a:pt x="80" y="122"/>
                      </a:moveTo>
                      <a:cubicBezTo>
                        <a:pt x="62" y="159"/>
                        <a:pt x="62" y="159"/>
                        <a:pt x="62" y="159"/>
                      </a:cubicBezTo>
                      <a:cubicBezTo>
                        <a:pt x="73" y="159"/>
                        <a:pt x="73" y="159"/>
                        <a:pt x="73" y="159"/>
                      </a:cubicBezTo>
                      <a:cubicBezTo>
                        <a:pt x="73" y="159"/>
                        <a:pt x="73" y="160"/>
                        <a:pt x="73" y="160"/>
                      </a:cubicBezTo>
                      <a:cubicBezTo>
                        <a:pt x="73" y="160"/>
                        <a:pt x="73" y="160"/>
                        <a:pt x="73" y="160"/>
                      </a:cubicBezTo>
                      <a:cubicBezTo>
                        <a:pt x="59" y="188"/>
                        <a:pt x="59" y="188"/>
                        <a:pt x="59" y="188"/>
                      </a:cubicBezTo>
                      <a:cubicBezTo>
                        <a:pt x="73" y="188"/>
                        <a:pt x="73" y="188"/>
                        <a:pt x="73" y="188"/>
                      </a:cubicBezTo>
                      <a:cubicBezTo>
                        <a:pt x="73" y="188"/>
                        <a:pt x="73" y="188"/>
                        <a:pt x="73" y="188"/>
                      </a:cubicBezTo>
                      <a:cubicBezTo>
                        <a:pt x="73" y="189"/>
                        <a:pt x="73" y="189"/>
                        <a:pt x="73" y="189"/>
                      </a:cubicBezTo>
                      <a:cubicBezTo>
                        <a:pt x="54" y="221"/>
                        <a:pt x="54" y="221"/>
                        <a:pt x="54" y="221"/>
                      </a:cubicBezTo>
                      <a:cubicBezTo>
                        <a:pt x="63" y="220"/>
                        <a:pt x="63" y="220"/>
                        <a:pt x="63" y="220"/>
                      </a:cubicBezTo>
                      <a:cubicBezTo>
                        <a:pt x="63" y="220"/>
                        <a:pt x="63" y="220"/>
                        <a:pt x="63" y="220"/>
                      </a:cubicBezTo>
                      <a:cubicBezTo>
                        <a:pt x="63" y="221"/>
                        <a:pt x="63" y="221"/>
                        <a:pt x="63" y="221"/>
                      </a:cubicBezTo>
                      <a:cubicBezTo>
                        <a:pt x="44" y="243"/>
                        <a:pt x="44" y="243"/>
                        <a:pt x="44" y="243"/>
                      </a:cubicBezTo>
                      <a:cubicBezTo>
                        <a:pt x="44" y="244"/>
                        <a:pt x="43" y="244"/>
                        <a:pt x="43" y="244"/>
                      </a:cubicBezTo>
                      <a:cubicBezTo>
                        <a:pt x="43" y="243"/>
                        <a:pt x="43" y="243"/>
                        <a:pt x="43" y="243"/>
                      </a:cubicBezTo>
                      <a:cubicBezTo>
                        <a:pt x="43" y="222"/>
                        <a:pt x="43" y="222"/>
                        <a:pt x="43" y="222"/>
                      </a:cubicBezTo>
                      <a:cubicBezTo>
                        <a:pt x="43" y="222"/>
                        <a:pt x="43" y="222"/>
                        <a:pt x="43" y="222"/>
                      </a:cubicBezTo>
                      <a:cubicBezTo>
                        <a:pt x="49" y="222"/>
                        <a:pt x="49" y="222"/>
                        <a:pt x="49" y="222"/>
                      </a:cubicBezTo>
                      <a:cubicBezTo>
                        <a:pt x="57" y="197"/>
                        <a:pt x="57" y="197"/>
                        <a:pt x="57" y="197"/>
                      </a:cubicBezTo>
                      <a:cubicBezTo>
                        <a:pt x="43" y="197"/>
                        <a:pt x="43" y="197"/>
                        <a:pt x="43" y="197"/>
                      </a:cubicBezTo>
                      <a:cubicBezTo>
                        <a:pt x="43" y="197"/>
                        <a:pt x="43" y="197"/>
                        <a:pt x="43" y="197"/>
                      </a:cubicBezTo>
                      <a:cubicBezTo>
                        <a:pt x="43" y="197"/>
                        <a:pt x="43" y="197"/>
                        <a:pt x="43" y="197"/>
                      </a:cubicBezTo>
                      <a:cubicBezTo>
                        <a:pt x="52" y="169"/>
                        <a:pt x="52" y="169"/>
                        <a:pt x="52" y="169"/>
                      </a:cubicBezTo>
                      <a:cubicBezTo>
                        <a:pt x="43" y="169"/>
                        <a:pt x="43" y="169"/>
                        <a:pt x="43" y="169"/>
                      </a:cubicBezTo>
                      <a:cubicBezTo>
                        <a:pt x="43" y="169"/>
                        <a:pt x="43" y="169"/>
                        <a:pt x="43" y="168"/>
                      </a:cubicBezTo>
                      <a:cubicBezTo>
                        <a:pt x="43" y="168"/>
                        <a:pt x="43" y="168"/>
                        <a:pt x="43" y="168"/>
                      </a:cubicBezTo>
                      <a:cubicBezTo>
                        <a:pt x="57" y="122"/>
                        <a:pt x="57" y="122"/>
                        <a:pt x="57" y="122"/>
                      </a:cubicBezTo>
                      <a:cubicBezTo>
                        <a:pt x="57" y="121"/>
                        <a:pt x="58" y="121"/>
                        <a:pt x="58" y="121"/>
                      </a:cubicBezTo>
                      <a:cubicBezTo>
                        <a:pt x="79" y="121"/>
                        <a:pt x="79" y="121"/>
                        <a:pt x="79" y="121"/>
                      </a:cubicBezTo>
                      <a:cubicBezTo>
                        <a:pt x="79" y="121"/>
                        <a:pt x="79" y="121"/>
                        <a:pt x="79" y="121"/>
                      </a:cubicBezTo>
                      <a:cubicBezTo>
                        <a:pt x="80" y="122"/>
                        <a:pt x="80" y="122"/>
                        <a:pt x="80" y="122"/>
                      </a:cubicBezTo>
                      <a:close/>
                      <a:moveTo>
                        <a:pt x="110" y="48"/>
                      </a:moveTo>
                      <a:cubicBezTo>
                        <a:pt x="110" y="61"/>
                        <a:pt x="99" y="72"/>
                        <a:pt x="86" y="72"/>
                      </a:cubicBezTo>
                      <a:cubicBezTo>
                        <a:pt x="36" y="72"/>
                        <a:pt x="36" y="72"/>
                        <a:pt x="36" y="72"/>
                      </a:cubicBezTo>
                      <a:cubicBezTo>
                        <a:pt x="23" y="72"/>
                        <a:pt x="13" y="61"/>
                        <a:pt x="13" y="48"/>
                      </a:cubicBezTo>
                      <a:cubicBezTo>
                        <a:pt x="13" y="40"/>
                        <a:pt x="13" y="40"/>
                        <a:pt x="13" y="40"/>
                      </a:cubicBezTo>
                      <a:cubicBezTo>
                        <a:pt x="13" y="28"/>
                        <a:pt x="23" y="17"/>
                        <a:pt x="36" y="17"/>
                      </a:cubicBezTo>
                      <a:cubicBezTo>
                        <a:pt x="86" y="17"/>
                        <a:pt x="86" y="17"/>
                        <a:pt x="86" y="17"/>
                      </a:cubicBezTo>
                      <a:cubicBezTo>
                        <a:pt x="99" y="17"/>
                        <a:pt x="110" y="28"/>
                        <a:pt x="110" y="40"/>
                      </a:cubicBezTo>
                      <a:lnTo>
                        <a:pt x="110" y="48"/>
                      </a:lnTo>
                      <a:close/>
                    </a:path>
                  </a:pathLst>
                </a:custGeom>
                <a:solidFill>
                  <a:srgbClr val="4BACC6"/>
                </a:solidFill>
                <a:ln w="9525">
                  <a:noFill/>
                  <a:round/>
                  <a:headEnd/>
                  <a:tailEnd/>
                </a:ln>
              </p:spPr>
              <p:txBody>
                <a:bodyP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ea typeface="MS PGothic" pitchFamily="34" charset="-128"/>
                    <a:cs typeface="Arial" panose="020B0604020202020204" pitchFamily="34" charset="0"/>
                  </a:endParaRPr>
                </a:p>
              </p:txBody>
            </p:sp>
            <p:sp>
              <p:nvSpPr>
                <p:cNvPr id="66" name="Freeform 8">
                  <a:extLst>
                    <a:ext uri="{FF2B5EF4-FFF2-40B4-BE49-F238E27FC236}">
                      <a16:creationId xmlns:a16="http://schemas.microsoft.com/office/drawing/2014/main" id="{5E251314-C8CD-4B59-A811-B24EAE8F1CA6}"/>
                    </a:ext>
                  </a:extLst>
                </p:cNvPr>
                <p:cNvSpPr>
                  <a:spLocks/>
                </p:cNvSpPr>
                <p:nvPr/>
              </p:nvSpPr>
              <p:spPr bwMode="auto">
                <a:xfrm>
                  <a:off x="3585583" y="5909296"/>
                  <a:ext cx="50920" cy="170736"/>
                </a:xfrm>
                <a:custGeom>
                  <a:avLst/>
                  <a:gdLst>
                    <a:gd name="T0" fmla="*/ 49544 w 37"/>
                    <a:gd name="T1" fmla="*/ 0 h 123"/>
                    <a:gd name="T2" fmla="*/ 20643 w 37"/>
                    <a:gd name="T3" fmla="*/ 0 h 123"/>
                    <a:gd name="T4" fmla="*/ 19267 w 37"/>
                    <a:gd name="T5" fmla="*/ 1388 h 123"/>
                    <a:gd name="T6" fmla="*/ 0 w 37"/>
                    <a:gd name="T7" fmla="*/ 65241 h 123"/>
                    <a:gd name="T8" fmla="*/ 0 w 37"/>
                    <a:gd name="T9" fmla="*/ 65241 h 123"/>
                    <a:gd name="T10" fmla="*/ 0 w 37"/>
                    <a:gd name="T11" fmla="*/ 66629 h 123"/>
                    <a:gd name="T12" fmla="*/ 12386 w 37"/>
                    <a:gd name="T13" fmla="*/ 66629 h 123"/>
                    <a:gd name="T14" fmla="*/ 0 w 37"/>
                    <a:gd name="T15" fmla="*/ 105495 h 123"/>
                    <a:gd name="T16" fmla="*/ 0 w 37"/>
                    <a:gd name="T17" fmla="*/ 105495 h 123"/>
                    <a:gd name="T18" fmla="*/ 0 w 37"/>
                    <a:gd name="T19" fmla="*/ 105495 h 123"/>
                    <a:gd name="T20" fmla="*/ 19267 w 37"/>
                    <a:gd name="T21" fmla="*/ 105495 h 123"/>
                    <a:gd name="T22" fmla="*/ 8257 w 37"/>
                    <a:gd name="T23" fmla="*/ 140198 h 123"/>
                    <a:gd name="T24" fmla="*/ 0 w 37"/>
                    <a:gd name="T25" fmla="*/ 140198 h 123"/>
                    <a:gd name="T26" fmla="*/ 0 w 37"/>
                    <a:gd name="T27" fmla="*/ 140198 h 123"/>
                    <a:gd name="T28" fmla="*/ 0 w 37"/>
                    <a:gd name="T29" fmla="*/ 169348 h 123"/>
                    <a:gd name="T30" fmla="*/ 0 w 37"/>
                    <a:gd name="T31" fmla="*/ 170736 h 123"/>
                    <a:gd name="T32" fmla="*/ 1376 w 37"/>
                    <a:gd name="T33" fmla="*/ 169348 h 123"/>
                    <a:gd name="T34" fmla="*/ 27524 w 37"/>
                    <a:gd name="T35" fmla="*/ 138810 h 123"/>
                    <a:gd name="T36" fmla="*/ 27524 w 37"/>
                    <a:gd name="T37" fmla="*/ 137422 h 123"/>
                    <a:gd name="T38" fmla="*/ 27524 w 37"/>
                    <a:gd name="T39" fmla="*/ 137422 h 123"/>
                    <a:gd name="T40" fmla="*/ 15138 w 37"/>
                    <a:gd name="T41" fmla="*/ 138810 h 123"/>
                    <a:gd name="T42" fmla="*/ 41286 w 37"/>
                    <a:gd name="T43" fmla="*/ 94391 h 123"/>
                    <a:gd name="T44" fmla="*/ 41286 w 37"/>
                    <a:gd name="T45" fmla="*/ 93003 h 123"/>
                    <a:gd name="T46" fmla="*/ 41286 w 37"/>
                    <a:gd name="T47" fmla="*/ 93003 h 123"/>
                    <a:gd name="T48" fmla="*/ 22019 w 37"/>
                    <a:gd name="T49" fmla="*/ 93003 h 123"/>
                    <a:gd name="T50" fmla="*/ 41286 w 37"/>
                    <a:gd name="T51" fmla="*/ 54136 h 123"/>
                    <a:gd name="T52" fmla="*/ 41286 w 37"/>
                    <a:gd name="T53" fmla="*/ 54136 h 123"/>
                    <a:gd name="T54" fmla="*/ 41286 w 37"/>
                    <a:gd name="T55" fmla="*/ 52748 h 123"/>
                    <a:gd name="T56" fmla="*/ 26148 w 37"/>
                    <a:gd name="T57" fmla="*/ 52748 h 123"/>
                    <a:gd name="T58" fmla="*/ 50920 w 37"/>
                    <a:gd name="T59" fmla="*/ 1388 h 123"/>
                    <a:gd name="T60" fmla="*/ 49544 w 37"/>
                    <a:gd name="T61" fmla="*/ 0 h 123"/>
                    <a:gd name="T62" fmla="*/ 49544 w 37"/>
                    <a:gd name="T63" fmla="*/ 0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7" h="123">
                      <a:moveTo>
                        <a:pt x="36" y="0"/>
                      </a:moveTo>
                      <a:cubicBezTo>
                        <a:pt x="15" y="0"/>
                        <a:pt x="15" y="0"/>
                        <a:pt x="15" y="0"/>
                      </a:cubicBezTo>
                      <a:cubicBezTo>
                        <a:pt x="15" y="0"/>
                        <a:pt x="14" y="0"/>
                        <a:pt x="14" y="1"/>
                      </a:cubicBezTo>
                      <a:cubicBezTo>
                        <a:pt x="0" y="47"/>
                        <a:pt x="0" y="47"/>
                        <a:pt x="0" y="47"/>
                      </a:cubicBezTo>
                      <a:cubicBezTo>
                        <a:pt x="0" y="47"/>
                        <a:pt x="0" y="47"/>
                        <a:pt x="0" y="47"/>
                      </a:cubicBezTo>
                      <a:cubicBezTo>
                        <a:pt x="0" y="48"/>
                        <a:pt x="0" y="48"/>
                        <a:pt x="0" y="48"/>
                      </a:cubicBezTo>
                      <a:cubicBezTo>
                        <a:pt x="9" y="48"/>
                        <a:pt x="9" y="48"/>
                        <a:pt x="9" y="48"/>
                      </a:cubicBezTo>
                      <a:cubicBezTo>
                        <a:pt x="0" y="76"/>
                        <a:pt x="0" y="76"/>
                        <a:pt x="0" y="76"/>
                      </a:cubicBezTo>
                      <a:cubicBezTo>
                        <a:pt x="0" y="76"/>
                        <a:pt x="0" y="76"/>
                        <a:pt x="0" y="76"/>
                      </a:cubicBezTo>
                      <a:cubicBezTo>
                        <a:pt x="0" y="76"/>
                        <a:pt x="0" y="76"/>
                        <a:pt x="0" y="76"/>
                      </a:cubicBezTo>
                      <a:cubicBezTo>
                        <a:pt x="14" y="76"/>
                        <a:pt x="14" y="76"/>
                        <a:pt x="14" y="76"/>
                      </a:cubicBezTo>
                      <a:cubicBezTo>
                        <a:pt x="6" y="101"/>
                        <a:pt x="6" y="101"/>
                        <a:pt x="6" y="101"/>
                      </a:cubicBezTo>
                      <a:cubicBezTo>
                        <a:pt x="0" y="101"/>
                        <a:pt x="0" y="101"/>
                        <a:pt x="0" y="101"/>
                      </a:cubicBezTo>
                      <a:cubicBezTo>
                        <a:pt x="0" y="101"/>
                        <a:pt x="0" y="101"/>
                        <a:pt x="0" y="101"/>
                      </a:cubicBezTo>
                      <a:cubicBezTo>
                        <a:pt x="0" y="122"/>
                        <a:pt x="0" y="122"/>
                        <a:pt x="0" y="122"/>
                      </a:cubicBezTo>
                      <a:cubicBezTo>
                        <a:pt x="0" y="122"/>
                        <a:pt x="0" y="122"/>
                        <a:pt x="0" y="123"/>
                      </a:cubicBezTo>
                      <a:cubicBezTo>
                        <a:pt x="0" y="123"/>
                        <a:pt x="1" y="123"/>
                        <a:pt x="1" y="122"/>
                      </a:cubicBezTo>
                      <a:cubicBezTo>
                        <a:pt x="20" y="100"/>
                        <a:pt x="20" y="100"/>
                        <a:pt x="20" y="100"/>
                      </a:cubicBezTo>
                      <a:cubicBezTo>
                        <a:pt x="20" y="100"/>
                        <a:pt x="20" y="100"/>
                        <a:pt x="20" y="99"/>
                      </a:cubicBezTo>
                      <a:cubicBezTo>
                        <a:pt x="20" y="99"/>
                        <a:pt x="20" y="99"/>
                        <a:pt x="20" y="99"/>
                      </a:cubicBezTo>
                      <a:cubicBezTo>
                        <a:pt x="11" y="100"/>
                        <a:pt x="11" y="100"/>
                        <a:pt x="11" y="100"/>
                      </a:cubicBezTo>
                      <a:cubicBezTo>
                        <a:pt x="30" y="68"/>
                        <a:pt x="30" y="68"/>
                        <a:pt x="30" y="68"/>
                      </a:cubicBezTo>
                      <a:cubicBezTo>
                        <a:pt x="30" y="68"/>
                        <a:pt x="30" y="68"/>
                        <a:pt x="30" y="67"/>
                      </a:cubicBezTo>
                      <a:cubicBezTo>
                        <a:pt x="30" y="67"/>
                        <a:pt x="30" y="67"/>
                        <a:pt x="30" y="67"/>
                      </a:cubicBezTo>
                      <a:cubicBezTo>
                        <a:pt x="16" y="67"/>
                        <a:pt x="16" y="67"/>
                        <a:pt x="16" y="67"/>
                      </a:cubicBezTo>
                      <a:cubicBezTo>
                        <a:pt x="30" y="39"/>
                        <a:pt x="30" y="39"/>
                        <a:pt x="30" y="39"/>
                      </a:cubicBezTo>
                      <a:cubicBezTo>
                        <a:pt x="30" y="39"/>
                        <a:pt x="30" y="39"/>
                        <a:pt x="30" y="39"/>
                      </a:cubicBezTo>
                      <a:cubicBezTo>
                        <a:pt x="30" y="39"/>
                        <a:pt x="30" y="38"/>
                        <a:pt x="30" y="38"/>
                      </a:cubicBezTo>
                      <a:cubicBezTo>
                        <a:pt x="19" y="38"/>
                        <a:pt x="19" y="38"/>
                        <a:pt x="19" y="38"/>
                      </a:cubicBezTo>
                      <a:cubicBezTo>
                        <a:pt x="37" y="1"/>
                        <a:pt x="37" y="1"/>
                        <a:pt x="37" y="1"/>
                      </a:cubicBezTo>
                      <a:cubicBezTo>
                        <a:pt x="37" y="1"/>
                        <a:pt x="37" y="1"/>
                        <a:pt x="36" y="0"/>
                      </a:cubicBezTo>
                      <a:cubicBezTo>
                        <a:pt x="36" y="0"/>
                        <a:pt x="36" y="0"/>
                        <a:pt x="36" y="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ea typeface="MS PGothic" pitchFamily="34" charset="-128"/>
                    <a:cs typeface="Arial" panose="020B0604020202020204" pitchFamily="34" charset="0"/>
                  </a:endParaRPr>
                </a:p>
              </p:txBody>
            </p:sp>
            <p:sp>
              <p:nvSpPr>
                <p:cNvPr id="67" name="Freeform 9">
                  <a:extLst>
                    <a:ext uri="{FF2B5EF4-FFF2-40B4-BE49-F238E27FC236}">
                      <a16:creationId xmlns:a16="http://schemas.microsoft.com/office/drawing/2014/main" id="{121A4E37-751B-4E0D-93DF-50EFBDA8ECD4}"/>
                    </a:ext>
                  </a:extLst>
                </p:cNvPr>
                <p:cNvSpPr>
                  <a:spLocks noEditPoints="1"/>
                </p:cNvSpPr>
                <p:nvPr/>
              </p:nvSpPr>
              <p:spPr bwMode="auto">
                <a:xfrm>
                  <a:off x="3688802" y="5836358"/>
                  <a:ext cx="75618" cy="244530"/>
                </a:xfrm>
                <a:custGeom>
                  <a:avLst/>
                  <a:gdLst/>
                  <a:ahLst/>
                  <a:cxnLst>
                    <a:cxn ang="0">
                      <a:pos x="0" y="177"/>
                    </a:cxn>
                    <a:cxn ang="0">
                      <a:pos x="1" y="169"/>
                    </a:cxn>
                    <a:cxn ang="0">
                      <a:pos x="4" y="169"/>
                    </a:cxn>
                    <a:cxn ang="0">
                      <a:pos x="4" y="169"/>
                    </a:cxn>
                    <a:cxn ang="0">
                      <a:pos x="24" y="165"/>
                    </a:cxn>
                    <a:cxn ang="0">
                      <a:pos x="24" y="165"/>
                    </a:cxn>
                    <a:cxn ang="0">
                      <a:pos x="43" y="145"/>
                    </a:cxn>
                    <a:cxn ang="0">
                      <a:pos x="43" y="145"/>
                    </a:cxn>
                    <a:cxn ang="0">
                      <a:pos x="46" y="134"/>
                    </a:cxn>
                    <a:cxn ang="0">
                      <a:pos x="46" y="134"/>
                    </a:cxn>
                    <a:cxn ang="0">
                      <a:pos x="33" y="94"/>
                    </a:cxn>
                    <a:cxn ang="0">
                      <a:pos x="33" y="94"/>
                    </a:cxn>
                    <a:cxn ang="0">
                      <a:pos x="19" y="49"/>
                    </a:cxn>
                    <a:cxn ang="0">
                      <a:pos x="19" y="49"/>
                    </a:cxn>
                    <a:cxn ang="0">
                      <a:pos x="33" y="0"/>
                    </a:cxn>
                    <a:cxn ang="0">
                      <a:pos x="33" y="0"/>
                    </a:cxn>
                    <a:cxn ang="0">
                      <a:pos x="39" y="6"/>
                    </a:cxn>
                    <a:cxn ang="0">
                      <a:pos x="27" y="49"/>
                    </a:cxn>
                    <a:cxn ang="0">
                      <a:pos x="27" y="49"/>
                    </a:cxn>
                    <a:cxn ang="0">
                      <a:pos x="40" y="90"/>
                    </a:cxn>
                    <a:cxn ang="0">
                      <a:pos x="40" y="90"/>
                    </a:cxn>
                    <a:cxn ang="0">
                      <a:pos x="54" y="134"/>
                    </a:cxn>
                    <a:cxn ang="0">
                      <a:pos x="54" y="134"/>
                    </a:cxn>
                    <a:cxn ang="0">
                      <a:pos x="51" y="149"/>
                    </a:cxn>
                    <a:cxn ang="0">
                      <a:pos x="51" y="149"/>
                    </a:cxn>
                    <a:cxn ang="0">
                      <a:pos x="27" y="173"/>
                    </a:cxn>
                    <a:cxn ang="0">
                      <a:pos x="27" y="173"/>
                    </a:cxn>
                    <a:cxn ang="0">
                      <a:pos x="4" y="177"/>
                    </a:cxn>
                    <a:cxn ang="0">
                      <a:pos x="4" y="177"/>
                    </a:cxn>
                    <a:cxn ang="0">
                      <a:pos x="0" y="177"/>
                    </a:cxn>
                    <a:cxn ang="0">
                      <a:pos x="0" y="177"/>
                    </a:cxn>
                    <a:cxn ang="0">
                      <a:pos x="0" y="177"/>
                    </a:cxn>
                    <a:cxn ang="0">
                      <a:pos x="0" y="177"/>
                    </a:cxn>
                    <a:cxn ang="0">
                      <a:pos x="0" y="177"/>
                    </a:cxn>
                    <a:cxn ang="0">
                      <a:pos x="0" y="177"/>
                    </a:cxn>
                  </a:cxnLst>
                  <a:rect l="0" t="0" r="r" b="b"/>
                  <a:pathLst>
                    <a:path w="54" h="177">
                      <a:moveTo>
                        <a:pt x="0" y="177"/>
                      </a:moveTo>
                      <a:cubicBezTo>
                        <a:pt x="1" y="169"/>
                        <a:pt x="1" y="169"/>
                        <a:pt x="1" y="169"/>
                      </a:cubicBezTo>
                      <a:cubicBezTo>
                        <a:pt x="1" y="169"/>
                        <a:pt x="2" y="169"/>
                        <a:pt x="4" y="169"/>
                      </a:cubicBezTo>
                      <a:cubicBezTo>
                        <a:pt x="4" y="169"/>
                        <a:pt x="4" y="169"/>
                        <a:pt x="4" y="169"/>
                      </a:cubicBezTo>
                      <a:cubicBezTo>
                        <a:pt x="9" y="169"/>
                        <a:pt x="17" y="168"/>
                        <a:pt x="24" y="165"/>
                      </a:cubicBezTo>
                      <a:cubicBezTo>
                        <a:pt x="24" y="165"/>
                        <a:pt x="24" y="165"/>
                        <a:pt x="24" y="165"/>
                      </a:cubicBezTo>
                      <a:cubicBezTo>
                        <a:pt x="32" y="162"/>
                        <a:pt x="39" y="156"/>
                        <a:pt x="43" y="145"/>
                      </a:cubicBezTo>
                      <a:cubicBezTo>
                        <a:pt x="43" y="145"/>
                        <a:pt x="43" y="145"/>
                        <a:pt x="43" y="145"/>
                      </a:cubicBezTo>
                      <a:cubicBezTo>
                        <a:pt x="45" y="142"/>
                        <a:pt x="46" y="138"/>
                        <a:pt x="46" y="134"/>
                      </a:cubicBezTo>
                      <a:cubicBezTo>
                        <a:pt x="46" y="134"/>
                        <a:pt x="46" y="134"/>
                        <a:pt x="46" y="134"/>
                      </a:cubicBezTo>
                      <a:cubicBezTo>
                        <a:pt x="46" y="122"/>
                        <a:pt x="39" y="108"/>
                        <a:pt x="33" y="94"/>
                      </a:cubicBezTo>
                      <a:cubicBezTo>
                        <a:pt x="33" y="94"/>
                        <a:pt x="33" y="94"/>
                        <a:pt x="33" y="94"/>
                      </a:cubicBezTo>
                      <a:cubicBezTo>
                        <a:pt x="26" y="80"/>
                        <a:pt x="19" y="65"/>
                        <a:pt x="19" y="49"/>
                      </a:cubicBezTo>
                      <a:cubicBezTo>
                        <a:pt x="19" y="49"/>
                        <a:pt x="19" y="49"/>
                        <a:pt x="19" y="49"/>
                      </a:cubicBezTo>
                      <a:cubicBezTo>
                        <a:pt x="19" y="27"/>
                        <a:pt x="22" y="11"/>
                        <a:pt x="33" y="0"/>
                      </a:cubicBezTo>
                      <a:cubicBezTo>
                        <a:pt x="33" y="0"/>
                        <a:pt x="33" y="0"/>
                        <a:pt x="33" y="0"/>
                      </a:cubicBezTo>
                      <a:cubicBezTo>
                        <a:pt x="39" y="6"/>
                        <a:pt x="39" y="6"/>
                        <a:pt x="39" y="6"/>
                      </a:cubicBezTo>
                      <a:cubicBezTo>
                        <a:pt x="31" y="15"/>
                        <a:pt x="27" y="27"/>
                        <a:pt x="27" y="49"/>
                      </a:cubicBezTo>
                      <a:cubicBezTo>
                        <a:pt x="27" y="49"/>
                        <a:pt x="27" y="49"/>
                        <a:pt x="27" y="49"/>
                      </a:cubicBezTo>
                      <a:cubicBezTo>
                        <a:pt x="27" y="62"/>
                        <a:pt x="34" y="76"/>
                        <a:pt x="40" y="90"/>
                      </a:cubicBezTo>
                      <a:cubicBezTo>
                        <a:pt x="40" y="90"/>
                        <a:pt x="40" y="90"/>
                        <a:pt x="40" y="90"/>
                      </a:cubicBezTo>
                      <a:cubicBezTo>
                        <a:pt x="47" y="105"/>
                        <a:pt x="54" y="119"/>
                        <a:pt x="54" y="134"/>
                      </a:cubicBezTo>
                      <a:cubicBezTo>
                        <a:pt x="54" y="134"/>
                        <a:pt x="54" y="134"/>
                        <a:pt x="54" y="134"/>
                      </a:cubicBezTo>
                      <a:cubicBezTo>
                        <a:pt x="54" y="139"/>
                        <a:pt x="53" y="144"/>
                        <a:pt x="51" y="149"/>
                      </a:cubicBezTo>
                      <a:cubicBezTo>
                        <a:pt x="51" y="149"/>
                        <a:pt x="51" y="149"/>
                        <a:pt x="51" y="149"/>
                      </a:cubicBezTo>
                      <a:cubicBezTo>
                        <a:pt x="46" y="162"/>
                        <a:pt x="37" y="169"/>
                        <a:pt x="27" y="173"/>
                      </a:cubicBezTo>
                      <a:cubicBezTo>
                        <a:pt x="27" y="173"/>
                        <a:pt x="27" y="173"/>
                        <a:pt x="27" y="173"/>
                      </a:cubicBezTo>
                      <a:cubicBezTo>
                        <a:pt x="18" y="177"/>
                        <a:pt x="10" y="177"/>
                        <a:pt x="4" y="177"/>
                      </a:cubicBezTo>
                      <a:cubicBezTo>
                        <a:pt x="4" y="177"/>
                        <a:pt x="4" y="177"/>
                        <a:pt x="4" y="177"/>
                      </a:cubicBezTo>
                      <a:cubicBezTo>
                        <a:pt x="2" y="177"/>
                        <a:pt x="0" y="177"/>
                        <a:pt x="0" y="177"/>
                      </a:cubicBezTo>
                      <a:close/>
                      <a:moveTo>
                        <a:pt x="0" y="177"/>
                      </a:moveTo>
                      <a:cubicBezTo>
                        <a:pt x="0" y="177"/>
                        <a:pt x="0" y="177"/>
                        <a:pt x="0" y="177"/>
                      </a:cubicBezTo>
                      <a:cubicBezTo>
                        <a:pt x="0" y="177"/>
                        <a:pt x="0" y="177"/>
                        <a:pt x="0" y="177"/>
                      </a:cubicBezTo>
                      <a:cubicBezTo>
                        <a:pt x="0" y="177"/>
                        <a:pt x="0" y="177"/>
                        <a:pt x="0" y="177"/>
                      </a:cubicBezTo>
                      <a:cubicBezTo>
                        <a:pt x="0" y="177"/>
                        <a:pt x="0" y="177"/>
                        <a:pt x="0" y="177"/>
                      </a:cubicBezTo>
                      <a:close/>
                    </a:path>
                  </a:pathLst>
                </a:custGeom>
                <a:solidFill>
                  <a:srgbClr val="4BACC6"/>
                </a:solidFill>
                <a:ln w="9525">
                  <a:noFill/>
                  <a:round/>
                  <a:headEnd/>
                  <a:tailEnd/>
                </a:ln>
              </p:spPr>
              <p:txBody>
                <a:bodyP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ea typeface="MS PGothic" pitchFamily="34" charset="-128"/>
                    <a:cs typeface="Arial" panose="020B0604020202020204" pitchFamily="34" charset="0"/>
                  </a:endParaRPr>
                </a:p>
              </p:txBody>
            </p:sp>
            <p:sp>
              <p:nvSpPr>
                <p:cNvPr id="68" name="Freeform 10">
                  <a:extLst>
                    <a:ext uri="{FF2B5EF4-FFF2-40B4-BE49-F238E27FC236}">
                      <a16:creationId xmlns:a16="http://schemas.microsoft.com/office/drawing/2014/main" id="{CC13DFA8-5E10-4304-A603-A567F1BA6495}"/>
                    </a:ext>
                  </a:extLst>
                </p:cNvPr>
                <p:cNvSpPr>
                  <a:spLocks/>
                </p:cNvSpPr>
                <p:nvPr/>
              </p:nvSpPr>
              <p:spPr bwMode="auto">
                <a:xfrm>
                  <a:off x="3723174" y="5805361"/>
                  <a:ext cx="48121" cy="49366"/>
                </a:xfrm>
                <a:custGeom>
                  <a:avLst/>
                  <a:gdLst/>
                  <a:ahLst/>
                  <a:cxnLst>
                    <a:cxn ang="0">
                      <a:pos x="34" y="19"/>
                    </a:cxn>
                    <a:cxn ang="0">
                      <a:pos x="40" y="14"/>
                    </a:cxn>
                    <a:cxn ang="0">
                      <a:pos x="34" y="9"/>
                    </a:cxn>
                    <a:cxn ang="0">
                      <a:pos x="30" y="14"/>
                    </a:cxn>
                    <a:cxn ang="0">
                      <a:pos x="25" y="12"/>
                    </a:cxn>
                    <a:cxn ang="0">
                      <a:pos x="31" y="6"/>
                    </a:cxn>
                    <a:cxn ang="0">
                      <a:pos x="25" y="0"/>
                    </a:cxn>
                    <a:cxn ang="0">
                      <a:pos x="19" y="6"/>
                    </a:cxn>
                    <a:cxn ang="0">
                      <a:pos x="15" y="1"/>
                    </a:cxn>
                    <a:cxn ang="0">
                      <a:pos x="0" y="17"/>
                    </a:cxn>
                    <a:cxn ang="0">
                      <a:pos x="26" y="40"/>
                    </a:cxn>
                    <a:cxn ang="0">
                      <a:pos x="40" y="24"/>
                    </a:cxn>
                    <a:cxn ang="0">
                      <a:pos x="34" y="19"/>
                    </a:cxn>
                  </a:cxnLst>
                  <a:rect l="0" t="0" r="r" b="b"/>
                  <a:pathLst>
                    <a:path w="40" h="40">
                      <a:moveTo>
                        <a:pt x="34" y="19"/>
                      </a:moveTo>
                      <a:lnTo>
                        <a:pt x="40" y="14"/>
                      </a:lnTo>
                      <a:lnTo>
                        <a:pt x="34" y="9"/>
                      </a:lnTo>
                      <a:lnTo>
                        <a:pt x="30" y="14"/>
                      </a:lnTo>
                      <a:lnTo>
                        <a:pt x="25" y="12"/>
                      </a:lnTo>
                      <a:lnTo>
                        <a:pt x="31" y="6"/>
                      </a:lnTo>
                      <a:lnTo>
                        <a:pt x="25" y="0"/>
                      </a:lnTo>
                      <a:lnTo>
                        <a:pt x="19" y="6"/>
                      </a:lnTo>
                      <a:lnTo>
                        <a:pt x="15" y="1"/>
                      </a:lnTo>
                      <a:lnTo>
                        <a:pt x="0" y="17"/>
                      </a:lnTo>
                      <a:lnTo>
                        <a:pt x="26" y="40"/>
                      </a:lnTo>
                      <a:lnTo>
                        <a:pt x="40" y="24"/>
                      </a:lnTo>
                      <a:lnTo>
                        <a:pt x="34" y="19"/>
                      </a:lnTo>
                      <a:close/>
                    </a:path>
                  </a:pathLst>
                </a:custGeom>
                <a:solidFill>
                  <a:srgbClr val="4BACC6"/>
                </a:solidFill>
                <a:ln w="9525">
                  <a:noFill/>
                  <a:round/>
                  <a:headEnd/>
                  <a:tailEnd/>
                </a:ln>
              </p:spPr>
              <p:txBody>
                <a:bodyP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ea typeface="MS PGothic" pitchFamily="34" charset="-128"/>
                    <a:cs typeface="Arial" panose="020B0604020202020204" pitchFamily="34" charset="0"/>
                  </a:endParaRPr>
                </a:p>
              </p:txBody>
            </p:sp>
          </p:grpSp>
        </p:grpSp>
        <p:cxnSp>
          <p:nvCxnSpPr>
            <p:cNvPr id="60" name="Conector de Seta Reta 59">
              <a:extLst>
                <a:ext uri="{FF2B5EF4-FFF2-40B4-BE49-F238E27FC236}">
                  <a16:creationId xmlns:a16="http://schemas.microsoft.com/office/drawing/2014/main" id="{9F23C98D-4CE8-4FDC-A602-CAE181B5BBC0}"/>
                </a:ext>
              </a:extLst>
            </p:cNvPr>
            <p:cNvCxnSpPr>
              <a:cxnSpLocks/>
            </p:cNvCxnSpPr>
            <p:nvPr/>
          </p:nvCxnSpPr>
          <p:spPr>
            <a:xfrm flipH="1">
              <a:off x="1521902" y="3801221"/>
              <a:ext cx="1340235" cy="202447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de Seta Reta 60">
              <a:extLst>
                <a:ext uri="{FF2B5EF4-FFF2-40B4-BE49-F238E27FC236}">
                  <a16:creationId xmlns:a16="http://schemas.microsoft.com/office/drawing/2014/main" id="{0FB2B70B-2CCA-401C-A4E3-1577494B1888}"/>
                </a:ext>
              </a:extLst>
            </p:cNvPr>
            <p:cNvCxnSpPr>
              <a:cxnSpLocks/>
            </p:cNvCxnSpPr>
            <p:nvPr/>
          </p:nvCxnSpPr>
          <p:spPr>
            <a:xfrm>
              <a:off x="2865860" y="3801460"/>
              <a:ext cx="936054" cy="1368388"/>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ector de Seta Reta 61">
              <a:extLst>
                <a:ext uri="{FF2B5EF4-FFF2-40B4-BE49-F238E27FC236}">
                  <a16:creationId xmlns:a16="http://schemas.microsoft.com/office/drawing/2014/main" id="{882FD092-45D6-4999-934B-7612271404DC}"/>
                </a:ext>
              </a:extLst>
            </p:cNvPr>
            <p:cNvCxnSpPr>
              <a:cxnSpLocks/>
            </p:cNvCxnSpPr>
            <p:nvPr/>
          </p:nvCxnSpPr>
          <p:spPr>
            <a:xfrm flipH="1">
              <a:off x="2670345" y="3804130"/>
              <a:ext cx="193850" cy="1845525"/>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Agrupar 68">
            <a:extLst>
              <a:ext uri="{FF2B5EF4-FFF2-40B4-BE49-F238E27FC236}">
                <a16:creationId xmlns:a16="http://schemas.microsoft.com/office/drawing/2014/main" id="{51DFDE1F-C13C-4142-A813-99DC132CD02E}"/>
              </a:ext>
            </a:extLst>
          </p:cNvPr>
          <p:cNvGrpSpPr/>
          <p:nvPr/>
        </p:nvGrpSpPr>
        <p:grpSpPr>
          <a:xfrm>
            <a:off x="1788325" y="2521953"/>
            <a:ext cx="3160197" cy="2649153"/>
            <a:chOff x="1241433" y="2413560"/>
            <a:chExt cx="4213596" cy="3532204"/>
          </a:xfrm>
        </p:grpSpPr>
        <p:pic>
          <p:nvPicPr>
            <p:cNvPr id="70" name="Picture 8">
              <a:extLst>
                <a:ext uri="{FF2B5EF4-FFF2-40B4-BE49-F238E27FC236}">
                  <a16:creationId xmlns:a16="http://schemas.microsoft.com/office/drawing/2014/main" id="{6A39A8ED-1120-4D06-84A5-104F3202BBB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09370" y="2413560"/>
              <a:ext cx="945659" cy="39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Conector de Seta Reta 70">
              <a:extLst>
                <a:ext uri="{FF2B5EF4-FFF2-40B4-BE49-F238E27FC236}">
                  <a16:creationId xmlns:a16="http://schemas.microsoft.com/office/drawing/2014/main" id="{CA2806AA-F704-4C4C-AF97-752B23464023}"/>
                </a:ext>
              </a:extLst>
            </p:cNvPr>
            <p:cNvCxnSpPr>
              <a:cxnSpLocks/>
              <a:stCxn id="70" idx="2"/>
            </p:cNvCxnSpPr>
            <p:nvPr/>
          </p:nvCxnSpPr>
          <p:spPr>
            <a:xfrm flipH="1">
              <a:off x="1241433" y="2812062"/>
              <a:ext cx="3740767" cy="2749584"/>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9EE6864F-B3D4-4353-91DE-A322224514A1}"/>
                </a:ext>
              </a:extLst>
            </p:cNvPr>
            <p:cNvCxnSpPr>
              <a:cxnSpLocks/>
              <a:stCxn id="70" idx="2"/>
            </p:cNvCxnSpPr>
            <p:nvPr/>
          </p:nvCxnSpPr>
          <p:spPr>
            <a:xfrm flipH="1">
              <a:off x="2946188" y="2812062"/>
              <a:ext cx="2036012" cy="3133702"/>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Agrupar 72">
            <a:extLst>
              <a:ext uri="{FF2B5EF4-FFF2-40B4-BE49-F238E27FC236}">
                <a16:creationId xmlns:a16="http://schemas.microsoft.com/office/drawing/2014/main" id="{F28A40FB-95BE-4384-ADAB-C1F07CF73B75}"/>
              </a:ext>
            </a:extLst>
          </p:cNvPr>
          <p:cNvGrpSpPr/>
          <p:nvPr/>
        </p:nvGrpSpPr>
        <p:grpSpPr>
          <a:xfrm>
            <a:off x="1721257" y="4877948"/>
            <a:ext cx="5101611" cy="778005"/>
            <a:chOff x="1152009" y="5554886"/>
            <a:chExt cx="6802148" cy="1037340"/>
          </a:xfrm>
        </p:grpSpPr>
        <p:grpSp>
          <p:nvGrpSpPr>
            <p:cNvPr id="74" name="Grupo 1">
              <a:extLst>
                <a:ext uri="{FF2B5EF4-FFF2-40B4-BE49-F238E27FC236}">
                  <a16:creationId xmlns:a16="http://schemas.microsoft.com/office/drawing/2014/main" id="{B9449C36-EB81-4C99-8C44-9787F51D63D8}"/>
                </a:ext>
              </a:extLst>
            </p:cNvPr>
            <p:cNvGrpSpPr>
              <a:grpSpLocks/>
            </p:cNvGrpSpPr>
            <p:nvPr/>
          </p:nvGrpSpPr>
          <p:grpSpPr bwMode="auto">
            <a:xfrm>
              <a:off x="7301695" y="6117564"/>
              <a:ext cx="652462" cy="474662"/>
              <a:chOff x="1970069" y="5825363"/>
              <a:chExt cx="287316" cy="208957"/>
            </a:xfrm>
          </p:grpSpPr>
          <p:sp>
            <p:nvSpPr>
              <p:cNvPr id="78" name="Rectangle 112">
                <a:extLst>
                  <a:ext uri="{FF2B5EF4-FFF2-40B4-BE49-F238E27FC236}">
                    <a16:creationId xmlns:a16="http://schemas.microsoft.com/office/drawing/2014/main" id="{0493B739-9A18-4B13-91DE-FBE8247C1E28}"/>
                  </a:ext>
                </a:extLst>
              </p:cNvPr>
              <p:cNvSpPr/>
              <p:nvPr>
                <p:custDataLst>
                  <p:tags r:id="rId1"/>
                </p:custDataLst>
              </p:nvPr>
            </p:nvSpPr>
            <p:spPr>
              <a:xfrm>
                <a:off x="1970069" y="5851220"/>
                <a:ext cx="287316" cy="183100"/>
              </a:xfrm>
              <a:prstGeom prst="rect">
                <a:avLst/>
              </a:prstGeom>
              <a:solidFill>
                <a:srgbClr val="4BACC6"/>
              </a:solidFill>
              <a:ln w="25400" cap="flat" cmpd="sng" algn="ctr">
                <a:noFill/>
                <a:prstDash val="solid"/>
              </a:ln>
              <a:effectLst/>
            </p:spPr>
            <p:txBody>
              <a:bodyPr anchor="ctr"/>
              <a:lstStyle/>
              <a:p>
                <a:pPr algn="r" fontAlgn="auto">
                  <a:lnSpc>
                    <a:spcPct val="93000"/>
                  </a:lnSpc>
                  <a:spcBef>
                    <a:spcPts val="0"/>
                  </a:spcBef>
                  <a:spcAft>
                    <a:spcPts val="0"/>
                  </a:spcAft>
                  <a:defRPr/>
                </a:pPr>
                <a:endParaRPr lang="en-CA" sz="1800" kern="0" dirty="0">
                  <a:solidFill>
                    <a:sysClr val="window" lastClr="FFFFFF"/>
                  </a:solidFill>
                  <a:latin typeface="Arial" panose="020B0604020202020204" pitchFamily="34" charset="0"/>
                  <a:ea typeface="MS PGothic" pitchFamily="34" charset="-128"/>
                  <a:cs typeface="Arial" panose="020B0604020202020204" pitchFamily="34" charset="0"/>
                </a:endParaRPr>
              </a:p>
            </p:txBody>
          </p:sp>
          <p:sp>
            <p:nvSpPr>
              <p:cNvPr id="79" name="Rectangle 114">
                <a:extLst>
                  <a:ext uri="{FF2B5EF4-FFF2-40B4-BE49-F238E27FC236}">
                    <a16:creationId xmlns:a16="http://schemas.microsoft.com/office/drawing/2014/main" id="{5D1681AB-4649-4A97-AE80-45E17E9E32B2}"/>
                  </a:ext>
                </a:extLst>
              </p:cNvPr>
              <p:cNvSpPr/>
              <p:nvPr>
                <p:custDataLst>
                  <p:tags r:id="rId2"/>
                </p:custDataLst>
              </p:nvPr>
            </p:nvSpPr>
            <p:spPr>
              <a:xfrm flipH="1">
                <a:off x="2009217" y="5825363"/>
                <a:ext cx="52430" cy="52414"/>
              </a:xfrm>
              <a:prstGeom prst="rect">
                <a:avLst/>
              </a:prstGeom>
              <a:solidFill>
                <a:srgbClr val="4BACC6"/>
              </a:solidFill>
              <a:ln w="25400" cap="flat" cmpd="sng" algn="ctr">
                <a:noFill/>
                <a:prstDash val="solid"/>
              </a:ln>
              <a:effectLst/>
            </p:spPr>
            <p:txBody>
              <a:bodyPr anchor="ctr"/>
              <a:lstStyle/>
              <a:p>
                <a:pPr algn="r" fontAlgn="auto">
                  <a:lnSpc>
                    <a:spcPct val="93000"/>
                  </a:lnSpc>
                  <a:spcBef>
                    <a:spcPts val="0"/>
                  </a:spcBef>
                  <a:spcAft>
                    <a:spcPts val="0"/>
                  </a:spcAft>
                  <a:defRPr/>
                </a:pPr>
                <a:endParaRPr lang="en-CA" sz="1800" kern="0" dirty="0">
                  <a:solidFill>
                    <a:sysClr val="window" lastClr="FFFFFF"/>
                  </a:solidFill>
                  <a:latin typeface="Arial" panose="020B0604020202020204" pitchFamily="34" charset="0"/>
                  <a:ea typeface="MS PGothic" pitchFamily="34" charset="-128"/>
                  <a:cs typeface="Arial" panose="020B0604020202020204" pitchFamily="34" charset="0"/>
                </a:endParaRPr>
              </a:p>
            </p:txBody>
          </p:sp>
          <p:sp>
            <p:nvSpPr>
              <p:cNvPr id="80" name="Rectangle 115">
                <a:extLst>
                  <a:ext uri="{FF2B5EF4-FFF2-40B4-BE49-F238E27FC236}">
                    <a16:creationId xmlns:a16="http://schemas.microsoft.com/office/drawing/2014/main" id="{0EEE1EB8-D644-47FF-9D22-4FEBDEA0462F}"/>
                  </a:ext>
                </a:extLst>
              </p:cNvPr>
              <p:cNvSpPr/>
              <p:nvPr>
                <p:custDataLst>
                  <p:tags r:id="rId3"/>
                </p:custDataLst>
              </p:nvPr>
            </p:nvSpPr>
            <p:spPr>
              <a:xfrm flipH="1">
                <a:off x="2165808" y="5825363"/>
                <a:ext cx="52430" cy="52414"/>
              </a:xfrm>
              <a:prstGeom prst="rect">
                <a:avLst/>
              </a:prstGeom>
              <a:solidFill>
                <a:srgbClr val="4BACC6"/>
              </a:solidFill>
              <a:ln w="25400" cap="flat" cmpd="sng" algn="ctr">
                <a:noFill/>
                <a:prstDash val="solid"/>
              </a:ln>
              <a:effectLst/>
            </p:spPr>
            <p:txBody>
              <a:bodyPr anchor="ctr"/>
              <a:lstStyle/>
              <a:p>
                <a:pPr algn="r" fontAlgn="auto">
                  <a:lnSpc>
                    <a:spcPct val="93000"/>
                  </a:lnSpc>
                  <a:spcBef>
                    <a:spcPts val="0"/>
                  </a:spcBef>
                  <a:spcAft>
                    <a:spcPts val="0"/>
                  </a:spcAft>
                  <a:defRPr/>
                </a:pPr>
                <a:endParaRPr lang="en-CA" sz="1800" kern="0" dirty="0">
                  <a:solidFill>
                    <a:sysClr val="window" lastClr="FFFFFF"/>
                  </a:solidFill>
                  <a:latin typeface="Arial" panose="020B0604020202020204" pitchFamily="34" charset="0"/>
                  <a:ea typeface="MS PGothic" pitchFamily="34" charset="-128"/>
                  <a:cs typeface="Arial" panose="020B0604020202020204" pitchFamily="34" charset="0"/>
                </a:endParaRPr>
              </a:p>
            </p:txBody>
          </p:sp>
          <p:sp>
            <p:nvSpPr>
              <p:cNvPr id="81" name="Freeform 5">
                <a:extLst>
                  <a:ext uri="{FF2B5EF4-FFF2-40B4-BE49-F238E27FC236}">
                    <a16:creationId xmlns:a16="http://schemas.microsoft.com/office/drawing/2014/main" id="{067CC411-7EAE-41EC-B334-34F0B1954791}"/>
                  </a:ext>
                </a:extLst>
              </p:cNvPr>
              <p:cNvSpPr>
                <a:spLocks/>
              </p:cNvSpPr>
              <p:nvPr>
                <p:custDataLst>
                  <p:tags r:id="rId4"/>
                </p:custDataLst>
              </p:nvPr>
            </p:nvSpPr>
            <p:spPr bwMode="auto">
              <a:xfrm rot="16200000" flipH="1">
                <a:off x="2074204" y="5825707"/>
                <a:ext cx="79046" cy="235077"/>
              </a:xfrm>
              <a:custGeom>
                <a:avLst/>
                <a:gdLst>
                  <a:gd name="T0" fmla="*/ 32337 w 176"/>
                  <a:gd name="T1" fmla="*/ 0 h 608"/>
                  <a:gd name="T2" fmla="*/ 0 w 176"/>
                  <a:gd name="T3" fmla="*/ 89700 h 608"/>
                  <a:gd name="T4" fmla="*/ 21558 w 176"/>
                  <a:gd name="T5" fmla="*/ 89700 h 608"/>
                  <a:gd name="T6" fmla="*/ 0 w 176"/>
                  <a:gd name="T7" fmla="*/ 145377 h 608"/>
                  <a:gd name="T8" fmla="*/ 32337 w 176"/>
                  <a:gd name="T9" fmla="*/ 145377 h 608"/>
                  <a:gd name="T10" fmla="*/ 14372 w 176"/>
                  <a:gd name="T11" fmla="*/ 194866 h 608"/>
                  <a:gd name="T12" fmla="*/ 0 w 176"/>
                  <a:gd name="T13" fmla="*/ 194866 h 608"/>
                  <a:gd name="T14" fmla="*/ 0 w 176"/>
                  <a:gd name="T15" fmla="*/ 235077 h 608"/>
                  <a:gd name="T16" fmla="*/ 43116 w 176"/>
                  <a:gd name="T17" fmla="*/ 191773 h 608"/>
                  <a:gd name="T18" fmla="*/ 21558 w 176"/>
                  <a:gd name="T19" fmla="*/ 194866 h 608"/>
                  <a:gd name="T20" fmla="*/ 64674 w 176"/>
                  <a:gd name="T21" fmla="*/ 129911 h 608"/>
                  <a:gd name="T22" fmla="*/ 32337 w 176"/>
                  <a:gd name="T23" fmla="*/ 129911 h 608"/>
                  <a:gd name="T24" fmla="*/ 64674 w 176"/>
                  <a:gd name="T25" fmla="*/ 74235 h 608"/>
                  <a:gd name="T26" fmla="*/ 39523 w 176"/>
                  <a:gd name="T27" fmla="*/ 74235 h 608"/>
                  <a:gd name="T28" fmla="*/ 79046 w 176"/>
                  <a:gd name="T29" fmla="*/ 0 h 608"/>
                  <a:gd name="T30" fmla="*/ 32337 w 176"/>
                  <a:gd name="T31" fmla="*/ 0 h 60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6" h="608">
                    <a:moveTo>
                      <a:pt x="72" y="0"/>
                    </a:moveTo>
                    <a:lnTo>
                      <a:pt x="0" y="232"/>
                    </a:lnTo>
                    <a:lnTo>
                      <a:pt x="48" y="232"/>
                    </a:lnTo>
                    <a:lnTo>
                      <a:pt x="0" y="376"/>
                    </a:lnTo>
                    <a:lnTo>
                      <a:pt x="72" y="376"/>
                    </a:lnTo>
                    <a:lnTo>
                      <a:pt x="32" y="504"/>
                    </a:lnTo>
                    <a:lnTo>
                      <a:pt x="0" y="504"/>
                    </a:lnTo>
                    <a:lnTo>
                      <a:pt x="0" y="608"/>
                    </a:lnTo>
                    <a:lnTo>
                      <a:pt x="96" y="496"/>
                    </a:lnTo>
                    <a:lnTo>
                      <a:pt x="48" y="504"/>
                    </a:lnTo>
                    <a:lnTo>
                      <a:pt x="144" y="336"/>
                    </a:lnTo>
                    <a:lnTo>
                      <a:pt x="72" y="336"/>
                    </a:lnTo>
                    <a:lnTo>
                      <a:pt x="144" y="192"/>
                    </a:lnTo>
                    <a:lnTo>
                      <a:pt x="88" y="192"/>
                    </a:lnTo>
                    <a:lnTo>
                      <a:pt x="176" y="0"/>
                    </a:lnTo>
                    <a:lnTo>
                      <a:pt x="72" y="0"/>
                    </a:lnTo>
                    <a:close/>
                  </a:path>
                </a:pathLst>
              </a:custGeom>
              <a:solidFill>
                <a:sysClr val="window" lastClr="FFFFFF"/>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p>
                <a:pPr algn="r" defTabSz="342900" eaLnBrk="0" fontAlgn="auto" hangingPunct="0">
                  <a:spcBef>
                    <a:spcPts val="0"/>
                  </a:spcBef>
                  <a:spcAft>
                    <a:spcPts val="0"/>
                  </a:spcAft>
                  <a:defRPr/>
                </a:pPr>
                <a:endParaRPr lang="en-CA" sz="1800" kern="0" dirty="0">
                  <a:solidFill>
                    <a:prstClr val="black"/>
                  </a:solidFill>
                  <a:latin typeface="Arial" panose="020B0604020202020204" pitchFamily="34" charset="0"/>
                  <a:ea typeface="MS PGothic" pitchFamily="34" charset="-128"/>
                  <a:cs typeface="Arial" panose="020B0604020202020204" pitchFamily="34" charset="0"/>
                </a:endParaRPr>
              </a:p>
            </p:txBody>
          </p:sp>
        </p:grpSp>
        <p:cxnSp>
          <p:nvCxnSpPr>
            <p:cNvPr id="75" name="Conector de Seta Reta 74">
              <a:extLst>
                <a:ext uri="{FF2B5EF4-FFF2-40B4-BE49-F238E27FC236}">
                  <a16:creationId xmlns:a16="http://schemas.microsoft.com/office/drawing/2014/main" id="{01A01E6F-FD94-49AB-A784-63227A5C59C8}"/>
                </a:ext>
              </a:extLst>
            </p:cNvPr>
            <p:cNvCxnSpPr>
              <a:cxnSpLocks/>
              <a:stCxn id="78" idx="1"/>
            </p:cNvCxnSpPr>
            <p:nvPr/>
          </p:nvCxnSpPr>
          <p:spPr>
            <a:xfrm flipH="1" flipV="1">
              <a:off x="3644900" y="5554886"/>
              <a:ext cx="3656795" cy="829377"/>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de Seta Reta 75">
              <a:extLst>
                <a:ext uri="{FF2B5EF4-FFF2-40B4-BE49-F238E27FC236}">
                  <a16:creationId xmlns:a16="http://schemas.microsoft.com/office/drawing/2014/main" id="{55C82E45-BD5A-48A6-B910-4AB2683B6F0F}"/>
                </a:ext>
              </a:extLst>
            </p:cNvPr>
            <p:cNvCxnSpPr>
              <a:cxnSpLocks/>
              <a:stCxn id="78" idx="1"/>
            </p:cNvCxnSpPr>
            <p:nvPr/>
          </p:nvCxnSpPr>
          <p:spPr>
            <a:xfrm flipH="1" flipV="1">
              <a:off x="1152009" y="5620383"/>
              <a:ext cx="6149686" cy="763880"/>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de Seta Reta 76">
              <a:extLst>
                <a:ext uri="{FF2B5EF4-FFF2-40B4-BE49-F238E27FC236}">
                  <a16:creationId xmlns:a16="http://schemas.microsoft.com/office/drawing/2014/main" id="{CB5A673A-AE51-490A-AD03-77C83C800E4D}"/>
                </a:ext>
              </a:extLst>
            </p:cNvPr>
            <p:cNvCxnSpPr>
              <a:cxnSpLocks/>
              <a:stCxn id="78" idx="1"/>
            </p:cNvCxnSpPr>
            <p:nvPr/>
          </p:nvCxnSpPr>
          <p:spPr>
            <a:xfrm flipH="1" flipV="1">
              <a:off x="2953201" y="6083069"/>
              <a:ext cx="4348494" cy="301194"/>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Rectangle 2">
            <a:extLst>
              <a:ext uri="{FF2B5EF4-FFF2-40B4-BE49-F238E27FC236}">
                <a16:creationId xmlns:a16="http://schemas.microsoft.com/office/drawing/2014/main" id="{E16E7583-1581-4FF9-A54E-1B0F7DD01296}"/>
              </a:ext>
            </a:extLst>
          </p:cNvPr>
          <p:cNvSpPr/>
          <p:nvPr/>
        </p:nvSpPr>
        <p:spPr>
          <a:xfrm>
            <a:off x="6456536" y="2948895"/>
            <a:ext cx="529312" cy="207749"/>
          </a:xfrm>
          <a:prstGeom prst="rect">
            <a:avLst/>
          </a:prstGeom>
        </p:spPr>
        <p:txBody>
          <a:bodyPr wrap="none">
            <a:spAutoFit/>
          </a:bodyPr>
          <a:lstStyle/>
          <a:p>
            <a:r>
              <a:rPr lang="pt-BR" altLang="pt-BR" sz="750" b="1" dirty="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rPr>
              <a:t>PA0045</a:t>
            </a:r>
            <a:endParaRPr lang="pt-BR" sz="750" b="1" dirty="0"/>
          </a:p>
        </p:txBody>
      </p:sp>
      <p:sp>
        <p:nvSpPr>
          <p:cNvPr id="84" name="Rectangle 135">
            <a:extLst>
              <a:ext uri="{FF2B5EF4-FFF2-40B4-BE49-F238E27FC236}">
                <a16:creationId xmlns:a16="http://schemas.microsoft.com/office/drawing/2014/main" id="{21C39011-BA3F-4106-BCE6-E3E12F8E8EBE}"/>
              </a:ext>
            </a:extLst>
          </p:cNvPr>
          <p:cNvSpPr/>
          <p:nvPr/>
        </p:nvSpPr>
        <p:spPr>
          <a:xfrm>
            <a:off x="6309803" y="5668032"/>
            <a:ext cx="529312" cy="207749"/>
          </a:xfrm>
          <a:prstGeom prst="rect">
            <a:avLst/>
          </a:prstGeom>
        </p:spPr>
        <p:txBody>
          <a:bodyPr wrap="none">
            <a:spAutoFit/>
          </a:bodyPr>
          <a:lstStyle/>
          <a:p>
            <a:r>
              <a:rPr lang="pt-BR" altLang="pt-BR" sz="750" b="1" dirty="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rPr>
              <a:t>PA3018</a:t>
            </a:r>
            <a:endParaRPr lang="pt-BR" sz="750" b="1" dirty="0"/>
          </a:p>
        </p:txBody>
      </p:sp>
      <p:sp>
        <p:nvSpPr>
          <p:cNvPr id="85" name="Rectangle 137">
            <a:extLst>
              <a:ext uri="{FF2B5EF4-FFF2-40B4-BE49-F238E27FC236}">
                <a16:creationId xmlns:a16="http://schemas.microsoft.com/office/drawing/2014/main" id="{C7DD3BC0-A767-4038-8F7F-1F116DBC8492}"/>
              </a:ext>
            </a:extLst>
          </p:cNvPr>
          <p:cNvSpPr/>
          <p:nvPr/>
        </p:nvSpPr>
        <p:spPr>
          <a:xfrm>
            <a:off x="4329244" y="2337011"/>
            <a:ext cx="529312" cy="207749"/>
          </a:xfrm>
          <a:prstGeom prst="rect">
            <a:avLst/>
          </a:prstGeom>
        </p:spPr>
        <p:txBody>
          <a:bodyPr wrap="none">
            <a:spAutoFit/>
          </a:bodyPr>
          <a:lstStyle/>
          <a:p>
            <a:r>
              <a:rPr lang="pt-BR" altLang="pt-BR" sz="750" b="1" dirty="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rPr>
              <a:t>PA3020</a:t>
            </a:r>
            <a:endParaRPr lang="pt-BR" sz="750" b="1" dirty="0"/>
          </a:p>
        </p:txBody>
      </p:sp>
      <p:sp>
        <p:nvSpPr>
          <p:cNvPr id="86" name="Rectangle 140">
            <a:extLst>
              <a:ext uri="{FF2B5EF4-FFF2-40B4-BE49-F238E27FC236}">
                <a16:creationId xmlns:a16="http://schemas.microsoft.com/office/drawing/2014/main" id="{4269D887-1D9B-43DF-9990-D97C786B94D1}"/>
              </a:ext>
            </a:extLst>
          </p:cNvPr>
          <p:cNvSpPr/>
          <p:nvPr/>
        </p:nvSpPr>
        <p:spPr>
          <a:xfrm>
            <a:off x="567195" y="4321875"/>
            <a:ext cx="529312" cy="207749"/>
          </a:xfrm>
          <a:prstGeom prst="rect">
            <a:avLst/>
          </a:prstGeom>
        </p:spPr>
        <p:txBody>
          <a:bodyPr wrap="none">
            <a:spAutoFit/>
          </a:bodyPr>
          <a:lstStyle/>
          <a:p>
            <a:r>
              <a:rPr lang="pt-BR" altLang="pt-BR" sz="750" b="1" dirty="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rPr>
              <a:t>PA3012</a:t>
            </a:r>
            <a:endParaRPr lang="pt-BR" sz="750" b="1" dirty="0"/>
          </a:p>
        </p:txBody>
      </p:sp>
      <p:sp>
        <p:nvSpPr>
          <p:cNvPr id="87" name="Rectangle 142">
            <a:extLst>
              <a:ext uri="{FF2B5EF4-FFF2-40B4-BE49-F238E27FC236}">
                <a16:creationId xmlns:a16="http://schemas.microsoft.com/office/drawing/2014/main" id="{EC3955BF-8BFF-482A-9B07-F601378B51E8}"/>
              </a:ext>
            </a:extLst>
          </p:cNvPr>
          <p:cNvSpPr/>
          <p:nvPr/>
        </p:nvSpPr>
        <p:spPr>
          <a:xfrm>
            <a:off x="2914890" y="2999784"/>
            <a:ext cx="529312" cy="207749"/>
          </a:xfrm>
          <a:prstGeom prst="rect">
            <a:avLst/>
          </a:prstGeom>
        </p:spPr>
        <p:txBody>
          <a:bodyPr wrap="none">
            <a:spAutoFit/>
          </a:bodyPr>
          <a:lstStyle/>
          <a:p>
            <a:r>
              <a:rPr lang="pt-BR" altLang="pt-BR" sz="750" b="1" dirty="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rPr>
              <a:t>PA0060</a:t>
            </a:r>
            <a:endParaRPr lang="pt-BR" sz="750" b="1" dirty="0"/>
          </a:p>
        </p:txBody>
      </p:sp>
      <p:grpSp>
        <p:nvGrpSpPr>
          <p:cNvPr id="88" name="Group 13">
            <a:extLst>
              <a:ext uri="{FF2B5EF4-FFF2-40B4-BE49-F238E27FC236}">
                <a16:creationId xmlns:a16="http://schemas.microsoft.com/office/drawing/2014/main" id="{88BBBBCB-6276-4D56-A55C-C9E15823CF47}"/>
              </a:ext>
            </a:extLst>
          </p:cNvPr>
          <p:cNvGrpSpPr>
            <a:grpSpLocks noChangeAspect="1"/>
          </p:cNvGrpSpPr>
          <p:nvPr/>
        </p:nvGrpSpPr>
        <p:grpSpPr>
          <a:xfrm>
            <a:off x="3876432" y="3207579"/>
            <a:ext cx="2771822" cy="1364987"/>
            <a:chOff x="1613627" y="4429568"/>
            <a:chExt cx="5279651" cy="2599973"/>
          </a:xfrm>
        </p:grpSpPr>
        <p:grpSp>
          <p:nvGrpSpPr>
            <p:cNvPr id="89" name="Group 5">
              <a:extLst>
                <a:ext uri="{FF2B5EF4-FFF2-40B4-BE49-F238E27FC236}">
                  <a16:creationId xmlns:a16="http://schemas.microsoft.com/office/drawing/2014/main" id="{938BFA7E-41E6-4FC0-9443-E3D6E6B4CAF3}"/>
                </a:ext>
              </a:extLst>
            </p:cNvPr>
            <p:cNvGrpSpPr/>
            <p:nvPr/>
          </p:nvGrpSpPr>
          <p:grpSpPr>
            <a:xfrm>
              <a:off x="5258544" y="4429568"/>
              <a:ext cx="1634734" cy="890004"/>
              <a:chOff x="6072286" y="3430074"/>
              <a:chExt cx="1634734" cy="890004"/>
            </a:xfrm>
          </p:grpSpPr>
          <p:pic>
            <p:nvPicPr>
              <p:cNvPr id="91" name="Picture 143" descr="C:\Users\meira\Drive\tmp\campus\logo_cubos_nome.png">
                <a:extLst>
                  <a:ext uri="{FF2B5EF4-FFF2-40B4-BE49-F238E27FC236}">
                    <a16:creationId xmlns:a16="http://schemas.microsoft.com/office/drawing/2014/main" id="{C44AAEAD-402B-4A55-B4C6-2361A1816F5F}"/>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r="-1444" b="-1222"/>
              <a:stretch/>
            </p:blipFill>
            <p:spPr bwMode="auto">
              <a:xfrm>
                <a:off x="6072286" y="3892084"/>
                <a:ext cx="689314" cy="41923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C:\Users\meira\Drive\tmp\campus\logo_principal_cubos.png">
                <a:extLst>
                  <a:ext uri="{FF2B5EF4-FFF2-40B4-BE49-F238E27FC236}">
                    <a16:creationId xmlns:a16="http://schemas.microsoft.com/office/drawing/2014/main" id="{120C0961-03AF-4BE1-A4F1-53232F8D74D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817016" y="3430074"/>
                <a:ext cx="890004" cy="89000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Conector de Seta Reta 164">
              <a:extLst>
                <a:ext uri="{FF2B5EF4-FFF2-40B4-BE49-F238E27FC236}">
                  <a16:creationId xmlns:a16="http://schemas.microsoft.com/office/drawing/2014/main" id="{2E5E6380-AEAE-4FB0-903E-57436AF192BB}"/>
                </a:ext>
              </a:extLst>
            </p:cNvPr>
            <p:cNvCxnSpPr>
              <a:cxnSpLocks/>
            </p:cNvCxnSpPr>
            <p:nvPr/>
          </p:nvCxnSpPr>
          <p:spPr>
            <a:xfrm flipH="1">
              <a:off x="1613627" y="5169609"/>
              <a:ext cx="3596117" cy="1859932"/>
            </a:xfrm>
            <a:prstGeom prst="straightConnector1">
              <a:avLst/>
            </a:prstGeom>
            <a:ln w="1905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3" name="Rectangle 147">
            <a:extLst>
              <a:ext uri="{FF2B5EF4-FFF2-40B4-BE49-F238E27FC236}">
                <a16:creationId xmlns:a16="http://schemas.microsoft.com/office/drawing/2014/main" id="{10BD3909-0024-4CF8-8ADD-BA53C1B1D400}"/>
              </a:ext>
            </a:extLst>
          </p:cNvPr>
          <p:cNvSpPr/>
          <p:nvPr/>
        </p:nvSpPr>
        <p:spPr>
          <a:xfrm>
            <a:off x="5707470" y="3242018"/>
            <a:ext cx="529312" cy="207749"/>
          </a:xfrm>
          <a:prstGeom prst="rect">
            <a:avLst/>
          </a:prstGeom>
        </p:spPr>
        <p:txBody>
          <a:bodyPr wrap="none">
            <a:spAutoFit/>
          </a:bodyPr>
          <a:lstStyle/>
          <a:p>
            <a:r>
              <a:rPr lang="pt-BR" altLang="pt-BR" sz="750" b="1" dirty="0">
                <a:solidFill>
                  <a:schemeClr val="tx1">
                    <a:lumMod val="85000"/>
                    <a:lumOff val="15000"/>
                  </a:schemeClr>
                </a:solidFill>
                <a:latin typeface="Arial" panose="020B0604020202020204" pitchFamily="34" charset="0"/>
                <a:ea typeface="Verdana" panose="020B0604030504040204" pitchFamily="34" charset="0"/>
                <a:cs typeface="Arial" panose="020B0604020202020204" pitchFamily="34" charset="0"/>
              </a:rPr>
              <a:t>PA3032</a:t>
            </a:r>
            <a:endParaRPr lang="pt-BR" sz="750" b="1" dirty="0"/>
          </a:p>
        </p:txBody>
      </p:sp>
      <p:grpSp>
        <p:nvGrpSpPr>
          <p:cNvPr id="94" name="Group 15">
            <a:extLst>
              <a:ext uri="{FF2B5EF4-FFF2-40B4-BE49-F238E27FC236}">
                <a16:creationId xmlns:a16="http://schemas.microsoft.com/office/drawing/2014/main" id="{D5A7A4C7-CB5E-4214-9B98-C9182930DC08}"/>
              </a:ext>
            </a:extLst>
          </p:cNvPr>
          <p:cNvGrpSpPr>
            <a:grpSpLocks noChangeAspect="1"/>
          </p:cNvGrpSpPr>
          <p:nvPr/>
        </p:nvGrpSpPr>
        <p:grpSpPr>
          <a:xfrm>
            <a:off x="5802203" y="3699429"/>
            <a:ext cx="726185" cy="304958"/>
            <a:chOff x="6100488" y="3842133"/>
            <a:chExt cx="1314329" cy="580872"/>
          </a:xfrm>
        </p:grpSpPr>
        <p:pic>
          <p:nvPicPr>
            <p:cNvPr id="95" name="Picture 2" descr="Image result for icone ônibus">
              <a:extLst>
                <a:ext uri="{FF2B5EF4-FFF2-40B4-BE49-F238E27FC236}">
                  <a16:creationId xmlns:a16="http://schemas.microsoft.com/office/drawing/2014/main" id="{C342FADA-CA48-426F-BEA5-DC69ECE63C7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100488" y="3903566"/>
              <a:ext cx="458006" cy="458006"/>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14">
              <a:extLst>
                <a:ext uri="{FF2B5EF4-FFF2-40B4-BE49-F238E27FC236}">
                  <a16:creationId xmlns:a16="http://schemas.microsoft.com/office/drawing/2014/main" id="{CE4113FD-AA12-4CF9-B59F-271C86BF68E5}"/>
                </a:ext>
              </a:extLst>
            </p:cNvPr>
            <p:cNvGrpSpPr/>
            <p:nvPr/>
          </p:nvGrpSpPr>
          <p:grpSpPr>
            <a:xfrm>
              <a:off x="6535520" y="3842133"/>
              <a:ext cx="580872" cy="580872"/>
              <a:chOff x="3738832" y="1972614"/>
              <a:chExt cx="1548000" cy="1548000"/>
            </a:xfrm>
          </p:grpSpPr>
          <p:sp>
            <p:nvSpPr>
              <p:cNvPr id="98" name="Elipse 44">
                <a:extLst>
                  <a:ext uri="{FF2B5EF4-FFF2-40B4-BE49-F238E27FC236}">
                    <a16:creationId xmlns:a16="http://schemas.microsoft.com/office/drawing/2014/main" id="{DAFBB0BA-1C36-47C1-A0E5-B2A1778207F5}"/>
                  </a:ext>
                </a:extLst>
              </p:cNvPr>
              <p:cNvSpPr>
                <a:spLocks noChangeAspect="1"/>
              </p:cNvSpPr>
              <p:nvPr/>
            </p:nvSpPr>
            <p:spPr>
              <a:xfrm>
                <a:off x="3738832" y="1972614"/>
                <a:ext cx="1548000" cy="1548000"/>
              </a:xfrm>
              <a:prstGeom prst="ellipse">
                <a:avLst/>
              </a:prstGeom>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ln>
                <a:noFill/>
              </a:ln>
              <a:effectLst>
                <a:outerShdw blurRad="50800" dist="38100" dir="2700000" algn="tl" rotWithShape="0">
                  <a:prstClr val="black">
                    <a:alpha val="40000"/>
                  </a:prstClr>
                </a:outerShd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dirty="0"/>
              </a:p>
            </p:txBody>
          </p:sp>
          <p:pic>
            <p:nvPicPr>
              <p:cNvPr id="99" name="Picture 2" descr="Related image">
                <a:extLst>
                  <a:ext uri="{FF2B5EF4-FFF2-40B4-BE49-F238E27FC236}">
                    <a16:creationId xmlns:a16="http://schemas.microsoft.com/office/drawing/2014/main" id="{E25D8CDA-9D3C-48AB-BAAB-6CF3B914B580}"/>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82440" y="2277274"/>
                <a:ext cx="1080000" cy="814736"/>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8" descr="Related image">
              <a:extLst>
                <a:ext uri="{FF2B5EF4-FFF2-40B4-BE49-F238E27FC236}">
                  <a16:creationId xmlns:a16="http://schemas.microsoft.com/office/drawing/2014/main" id="{E7AF8F7A-5A16-485C-ACC0-30656181D66B}"/>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rot="16200000">
              <a:off x="6988928" y="3971870"/>
              <a:ext cx="530378" cy="321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3">
            <a:extLst>
              <a:ext uri="{FF2B5EF4-FFF2-40B4-BE49-F238E27FC236}">
                <a16:creationId xmlns:a16="http://schemas.microsoft.com/office/drawing/2014/main" id="{AC503A25-097F-4DE8-BD0B-CC07F74890B7}"/>
              </a:ext>
            </a:extLst>
          </p:cNvPr>
          <p:cNvGrpSpPr/>
          <p:nvPr/>
        </p:nvGrpSpPr>
        <p:grpSpPr>
          <a:xfrm>
            <a:off x="1682136" y="2482313"/>
            <a:ext cx="7219435" cy="3418755"/>
            <a:chOff x="116356" y="2780024"/>
            <a:chExt cx="9625913" cy="4558340"/>
          </a:xfrm>
        </p:grpSpPr>
        <p:grpSp>
          <p:nvGrpSpPr>
            <p:cNvPr id="101" name="Agrupar 100">
              <a:extLst>
                <a:ext uri="{FF2B5EF4-FFF2-40B4-BE49-F238E27FC236}">
                  <a16:creationId xmlns:a16="http://schemas.microsoft.com/office/drawing/2014/main" id="{BE6A2BF6-90A0-4AAC-9347-15BA6FD9331B}"/>
                </a:ext>
              </a:extLst>
            </p:cNvPr>
            <p:cNvGrpSpPr/>
            <p:nvPr/>
          </p:nvGrpSpPr>
          <p:grpSpPr>
            <a:xfrm>
              <a:off x="8257679" y="3494840"/>
              <a:ext cx="1484590" cy="2247988"/>
              <a:chOff x="7267449" y="1754940"/>
              <a:chExt cx="1484590" cy="2247988"/>
            </a:xfrm>
          </p:grpSpPr>
          <p:sp>
            <p:nvSpPr>
              <p:cNvPr id="107" name="Rectangle 157">
                <a:extLst>
                  <a:ext uri="{FF2B5EF4-FFF2-40B4-BE49-F238E27FC236}">
                    <a16:creationId xmlns:a16="http://schemas.microsoft.com/office/drawing/2014/main" id="{E5FC8065-A81F-4B25-B449-85F3032DCE1E}"/>
                  </a:ext>
                </a:extLst>
              </p:cNvPr>
              <p:cNvSpPr/>
              <p:nvPr/>
            </p:nvSpPr>
            <p:spPr>
              <a:xfrm>
                <a:off x="7267449" y="1754940"/>
                <a:ext cx="1484590" cy="2247988"/>
              </a:xfrm>
              <a:prstGeom prst="rect">
                <a:avLst/>
              </a:prstGeom>
              <a:solidFill>
                <a:srgbClr val="4BD0FF"/>
              </a:solid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dirty="0">
                  <a:latin typeface="Arial" panose="020B0604020202020204" pitchFamily="34" charset="0"/>
                  <a:cs typeface="Arial" panose="020B0604020202020204" pitchFamily="34" charset="0"/>
                </a:endParaRPr>
              </a:p>
            </p:txBody>
          </p:sp>
          <p:grpSp>
            <p:nvGrpSpPr>
              <p:cNvPr id="108" name="Agrupar 107">
                <a:extLst>
                  <a:ext uri="{FF2B5EF4-FFF2-40B4-BE49-F238E27FC236}">
                    <a16:creationId xmlns:a16="http://schemas.microsoft.com/office/drawing/2014/main" id="{35532254-F92B-4D4F-9DE6-EE3E20F6F5AE}"/>
                  </a:ext>
                </a:extLst>
              </p:cNvPr>
              <p:cNvGrpSpPr/>
              <p:nvPr/>
            </p:nvGrpSpPr>
            <p:grpSpPr>
              <a:xfrm>
                <a:off x="7361664" y="1888328"/>
                <a:ext cx="1296160" cy="1981212"/>
                <a:chOff x="7361664" y="1888328"/>
                <a:chExt cx="1296160" cy="1981212"/>
              </a:xfrm>
            </p:grpSpPr>
            <p:pic>
              <p:nvPicPr>
                <p:cNvPr id="109" name="Graphic 159" descr="Computer">
                  <a:extLst>
                    <a:ext uri="{FF2B5EF4-FFF2-40B4-BE49-F238E27FC236}">
                      <a16:creationId xmlns:a16="http://schemas.microsoft.com/office/drawing/2014/main" id="{52F871F6-8ABA-4C6B-867D-28FE2F35792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361664" y="1888328"/>
                  <a:ext cx="672176" cy="672176"/>
                </a:xfrm>
                <a:prstGeom prst="rect">
                  <a:avLst/>
                </a:prstGeom>
              </p:spPr>
            </p:pic>
            <p:pic>
              <p:nvPicPr>
                <p:cNvPr id="110" name="Graphic 160" descr="Bar chart">
                  <a:extLst>
                    <a:ext uri="{FF2B5EF4-FFF2-40B4-BE49-F238E27FC236}">
                      <a16:creationId xmlns:a16="http://schemas.microsoft.com/office/drawing/2014/main" id="{439AD18D-F1BA-403B-A0A0-0C2D476453C0}"/>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361664" y="2534637"/>
                  <a:ext cx="672176" cy="672176"/>
                </a:xfrm>
                <a:prstGeom prst="rect">
                  <a:avLst/>
                </a:prstGeom>
              </p:spPr>
            </p:pic>
            <p:pic>
              <p:nvPicPr>
                <p:cNvPr id="111" name="Graphic 161" descr="Gauge">
                  <a:extLst>
                    <a:ext uri="{FF2B5EF4-FFF2-40B4-BE49-F238E27FC236}">
                      <a16:creationId xmlns:a16="http://schemas.microsoft.com/office/drawing/2014/main" id="{B8FC1EE7-7695-4CF1-8823-8CBA51E02733}"/>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985648" y="2534637"/>
                  <a:ext cx="672176" cy="672176"/>
                </a:xfrm>
                <a:prstGeom prst="rect">
                  <a:avLst/>
                </a:prstGeom>
              </p:spPr>
            </p:pic>
            <p:pic>
              <p:nvPicPr>
                <p:cNvPr id="112" name="Graphic 162" descr="Database">
                  <a:extLst>
                    <a:ext uri="{FF2B5EF4-FFF2-40B4-BE49-F238E27FC236}">
                      <a16:creationId xmlns:a16="http://schemas.microsoft.com/office/drawing/2014/main" id="{7EB07840-85F3-415A-B15B-039568D2A3C3}"/>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985648" y="1888328"/>
                  <a:ext cx="672176" cy="672176"/>
                </a:xfrm>
                <a:prstGeom prst="rect">
                  <a:avLst/>
                </a:prstGeom>
              </p:spPr>
            </p:pic>
            <p:pic>
              <p:nvPicPr>
                <p:cNvPr id="113" name="Graphic 163" descr="Flask">
                  <a:extLst>
                    <a:ext uri="{FF2B5EF4-FFF2-40B4-BE49-F238E27FC236}">
                      <a16:creationId xmlns:a16="http://schemas.microsoft.com/office/drawing/2014/main" id="{BCC28EE2-86D5-4E26-94F0-E444766DF921}"/>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985648" y="3197364"/>
                  <a:ext cx="672176" cy="672176"/>
                </a:xfrm>
                <a:prstGeom prst="rect">
                  <a:avLst/>
                </a:prstGeom>
              </p:spPr>
            </p:pic>
            <p:pic>
              <p:nvPicPr>
                <p:cNvPr id="114" name="Graphic 164" descr="Microscope">
                  <a:extLst>
                    <a:ext uri="{FF2B5EF4-FFF2-40B4-BE49-F238E27FC236}">
                      <a16:creationId xmlns:a16="http://schemas.microsoft.com/office/drawing/2014/main" id="{B2667FC2-F9C7-4BDB-BDED-338DDDCB079E}"/>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7361664" y="3197364"/>
                  <a:ext cx="672176" cy="672176"/>
                </a:xfrm>
                <a:prstGeom prst="rect">
                  <a:avLst/>
                </a:prstGeom>
              </p:spPr>
            </p:pic>
          </p:grpSp>
        </p:grpSp>
        <p:cxnSp>
          <p:nvCxnSpPr>
            <p:cNvPr id="102" name="Straight Connector 165">
              <a:extLst>
                <a:ext uri="{FF2B5EF4-FFF2-40B4-BE49-F238E27FC236}">
                  <a16:creationId xmlns:a16="http://schemas.microsoft.com/office/drawing/2014/main" id="{083777B4-67E2-4CF4-806F-F88D214B70DC}"/>
                </a:ext>
              </a:extLst>
            </p:cNvPr>
            <p:cNvCxnSpPr>
              <a:cxnSpLocks/>
              <a:stCxn id="106" idx="3"/>
            </p:cNvCxnSpPr>
            <p:nvPr/>
          </p:nvCxnSpPr>
          <p:spPr>
            <a:xfrm>
              <a:off x="784920" y="4321162"/>
              <a:ext cx="7361856" cy="480517"/>
            </a:xfrm>
            <a:prstGeom prst="line">
              <a:avLst/>
            </a:prstGeom>
            <a:ln w="19050" cap="rnd">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74">
              <a:extLst>
                <a:ext uri="{FF2B5EF4-FFF2-40B4-BE49-F238E27FC236}">
                  <a16:creationId xmlns:a16="http://schemas.microsoft.com/office/drawing/2014/main" id="{A3B496AF-8620-4CB8-85E1-588002FFD4A1}"/>
                </a:ext>
              </a:extLst>
            </p:cNvPr>
            <p:cNvCxnSpPr>
              <a:cxnSpLocks/>
              <a:stCxn id="105" idx="3"/>
            </p:cNvCxnSpPr>
            <p:nvPr/>
          </p:nvCxnSpPr>
          <p:spPr>
            <a:xfrm flipV="1">
              <a:off x="1558345" y="4996688"/>
              <a:ext cx="6588431" cy="2007394"/>
            </a:xfrm>
            <a:prstGeom prst="line">
              <a:avLst/>
            </a:prstGeom>
            <a:ln w="19050" cap="rnd">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4" name="Picture 175">
              <a:extLst>
                <a:ext uri="{FF2B5EF4-FFF2-40B4-BE49-F238E27FC236}">
                  <a16:creationId xmlns:a16="http://schemas.microsoft.com/office/drawing/2014/main" id="{0546CED2-57DA-44D4-BEE6-5C7248962985}"/>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097217" y="2780024"/>
              <a:ext cx="598370" cy="672382"/>
            </a:xfrm>
            <a:prstGeom prst="rect">
              <a:avLst/>
            </a:prstGeom>
          </p:spPr>
        </p:pic>
        <p:pic>
          <p:nvPicPr>
            <p:cNvPr id="105" name="Graphic 172" descr="Wireless router">
              <a:extLst>
                <a:ext uri="{FF2B5EF4-FFF2-40B4-BE49-F238E27FC236}">
                  <a16:creationId xmlns:a16="http://schemas.microsoft.com/office/drawing/2014/main" id="{EE7DB984-F1B9-4C1F-A4D1-FE4C30F2EBA4}"/>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889781" y="6669800"/>
              <a:ext cx="668564" cy="668564"/>
            </a:xfrm>
            <a:prstGeom prst="rect">
              <a:avLst/>
            </a:prstGeom>
          </p:spPr>
        </p:pic>
        <p:pic>
          <p:nvPicPr>
            <p:cNvPr id="106" name="Graphic 172" descr="Wireless router">
              <a:extLst>
                <a:ext uri="{FF2B5EF4-FFF2-40B4-BE49-F238E27FC236}">
                  <a16:creationId xmlns:a16="http://schemas.microsoft.com/office/drawing/2014/main" id="{94BEEF4A-795A-4B2E-8AD7-DAEC7E2CA105}"/>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6356" y="3986880"/>
              <a:ext cx="668564" cy="668564"/>
            </a:xfrm>
            <a:prstGeom prst="rect">
              <a:avLst/>
            </a:prstGeom>
          </p:spPr>
        </p:pic>
      </p:grpSp>
      <p:sp>
        <p:nvSpPr>
          <p:cNvPr id="115" name="Rectangle 137">
            <a:extLst>
              <a:ext uri="{FF2B5EF4-FFF2-40B4-BE49-F238E27FC236}">
                <a16:creationId xmlns:a16="http://schemas.microsoft.com/office/drawing/2014/main" id="{BD0E741F-F0DA-44A4-AB4F-36831BD8AA99}"/>
              </a:ext>
            </a:extLst>
          </p:cNvPr>
          <p:cNvSpPr/>
          <p:nvPr/>
        </p:nvSpPr>
        <p:spPr>
          <a:xfrm>
            <a:off x="7794386" y="4763389"/>
            <a:ext cx="1131456" cy="415498"/>
          </a:xfrm>
          <a:prstGeom prst="rect">
            <a:avLst/>
          </a:prstGeom>
          <a:solidFill>
            <a:srgbClr val="00B0F0"/>
          </a:solidFill>
          <a:effectLst>
            <a:outerShdw blurRad="50800" dist="38100" dir="2700000" algn="tl" rotWithShape="0">
              <a:prstClr val="black">
                <a:alpha val="40000"/>
              </a:prstClr>
            </a:outerShdw>
          </a:effectLst>
        </p:spPr>
        <p:txBody>
          <a:bodyPr wrap="square">
            <a:spAutoFit/>
          </a:bodyPr>
          <a:lstStyle/>
          <a:p>
            <a:pPr algn="ctr"/>
            <a:r>
              <a:rPr lang="pt-BR" altLang="pt-BR" sz="1050" b="1" dirty="0">
                <a:solidFill>
                  <a:schemeClr val="bg1"/>
                </a:solidFill>
                <a:latin typeface="Arial" panose="020B0604020202020204" pitchFamily="34" charset="0"/>
                <a:ea typeface="Verdana" panose="020B0604030504040204" pitchFamily="34" charset="0"/>
                <a:cs typeface="Arial" panose="020B0604020202020204" pitchFamily="34" charset="0"/>
              </a:rPr>
              <a:t>+2 bilhões de medições/ano</a:t>
            </a:r>
            <a:endParaRPr lang="pt-BR" sz="1050" b="1" dirty="0">
              <a:solidFill>
                <a:schemeClr val="bg1"/>
              </a:solidFill>
            </a:endParaRPr>
          </a:p>
        </p:txBody>
      </p:sp>
    </p:spTree>
    <p:extLst>
      <p:ext uri="{BB962C8B-B14F-4D97-AF65-F5344CB8AC3E}">
        <p14:creationId xmlns:p14="http://schemas.microsoft.com/office/powerpoint/2010/main" val="229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P spid="93" grpId="0"/>
      <p:bldP spid="1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EEA9-B478-4E75-A16F-CEB801F97772}"/>
              </a:ext>
            </a:extLst>
          </p:cNvPr>
          <p:cNvSpPr>
            <a:spLocks noGrp="1"/>
          </p:cNvSpPr>
          <p:nvPr>
            <p:ph type="title"/>
          </p:nvPr>
        </p:nvSpPr>
        <p:spPr/>
        <p:txBody>
          <a:bodyPr/>
          <a:lstStyle/>
          <a:p>
            <a:r>
              <a:rPr lang="pt-BR" dirty="0"/>
              <a:t>Análise dos dados de medições coletadas no laboratório vivo de Barão Geraldo</a:t>
            </a:r>
            <a:br>
              <a:rPr lang="pt-BR" dirty="0"/>
            </a:br>
            <a:r>
              <a:rPr lang="pt-BR" dirty="0"/>
              <a:t>Campanha de medição de qualidade de energia elétrica</a:t>
            </a:r>
          </a:p>
        </p:txBody>
      </p:sp>
      <p:pic>
        <p:nvPicPr>
          <p:cNvPr id="6" name="Picture 10" descr="https://i.pinimg.com/originals/31/60/3d/31603da925e17252acfbfb39fb924291.jpg">
            <a:extLst>
              <a:ext uri="{FF2B5EF4-FFF2-40B4-BE49-F238E27FC236}">
                <a16:creationId xmlns:a16="http://schemas.microsoft.com/office/drawing/2014/main" id="{F54E6CAD-A65F-4AA9-B996-8BA9921DB7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72" t="1037" r="11243" b="1935"/>
          <a:stretch/>
        </p:blipFill>
        <p:spPr bwMode="auto">
          <a:xfrm>
            <a:off x="5446936" y="2469169"/>
            <a:ext cx="583553" cy="11951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C3E17E-45FA-4FAE-9952-841A1A07C3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2208" y="1913021"/>
            <a:ext cx="332700" cy="373850"/>
          </a:xfrm>
          <a:prstGeom prst="rect">
            <a:avLst/>
          </a:prstGeom>
        </p:spPr>
      </p:pic>
      <p:sp>
        <p:nvSpPr>
          <p:cNvPr id="31" name="Arrow: Right 15">
            <a:extLst>
              <a:ext uri="{FF2B5EF4-FFF2-40B4-BE49-F238E27FC236}">
                <a16:creationId xmlns:a16="http://schemas.microsoft.com/office/drawing/2014/main" id="{52A57B35-0781-450D-ACD0-0D15E745D330}"/>
              </a:ext>
            </a:extLst>
          </p:cNvPr>
          <p:cNvSpPr/>
          <p:nvPr/>
        </p:nvSpPr>
        <p:spPr bwMode="auto">
          <a:xfrm>
            <a:off x="4007470" y="2805215"/>
            <a:ext cx="953536" cy="687809"/>
          </a:xfrm>
          <a:prstGeom prst="rightArrow">
            <a:avLst/>
          </a:prstGeom>
          <a:solidFill>
            <a:srgbClr val="92D050"/>
          </a:solidFill>
          <a:ln w="9525"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latin typeface="Arial" panose="020B0604020202020204" pitchFamily="34" charset="0"/>
              <a:cs typeface="Arial" panose="020B0604020202020204" pitchFamily="34" charset="0"/>
            </a:endParaRPr>
          </a:p>
        </p:txBody>
      </p:sp>
      <p:pic>
        <p:nvPicPr>
          <p:cNvPr id="5122" name="Picture 2" descr="https://www.pentaxforums.com/content/uploads/files/1/p1841/sds.jpg">
            <a:extLst>
              <a:ext uri="{FF2B5EF4-FFF2-40B4-BE49-F238E27FC236}">
                <a16:creationId xmlns:a16="http://schemas.microsoft.com/office/drawing/2014/main" id="{4229C9A9-5232-4AAD-A7B9-7EFC48F999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2524" y="1497091"/>
            <a:ext cx="621081" cy="4496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images-na.ssl-images-amazon.com/images/G/01/aplusautomation/vendorimages/c9a0d3e5-0336-4ffd-80ed-96c67fd9edf6.png._CB283654533_.png">
            <a:extLst>
              <a:ext uri="{FF2B5EF4-FFF2-40B4-BE49-F238E27FC236}">
                <a16:creationId xmlns:a16="http://schemas.microsoft.com/office/drawing/2014/main" id="{F497A75C-A8E3-41A9-B93C-448EF2CB84A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46" t="4365" r="5317" b="7195"/>
          <a:stretch/>
        </p:blipFill>
        <p:spPr bwMode="auto">
          <a:xfrm>
            <a:off x="323528" y="1488717"/>
            <a:ext cx="840157" cy="69189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4" descr="http://www.energyinsight.co.za/wp-content/uploads/2015/06/ION-7650-1.png">
            <a:extLst>
              <a:ext uri="{FF2B5EF4-FFF2-40B4-BE49-F238E27FC236}">
                <a16:creationId xmlns:a16="http://schemas.microsoft.com/office/drawing/2014/main" id="{FF374E31-9894-4816-934A-1964EBCFF5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167" y="2507363"/>
            <a:ext cx="713167" cy="6249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esquisa e Desenvolvimento :: V.A Engenharia">
            <a:extLst>
              <a:ext uri="{FF2B5EF4-FFF2-40B4-BE49-F238E27FC236}">
                <a16:creationId xmlns:a16="http://schemas.microsoft.com/office/drawing/2014/main" id="{90EED60E-5632-407B-8B60-F513AE6E27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1535" y="2627310"/>
            <a:ext cx="990664" cy="39665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cpfl.com.br/sites/xxisendi/patrocinios/PublishingImages/cpfl-servicos.png">
            <a:extLst>
              <a:ext uri="{FF2B5EF4-FFF2-40B4-BE49-F238E27FC236}">
                <a16:creationId xmlns:a16="http://schemas.microsoft.com/office/drawing/2014/main" id="{29B4E2E0-2E9E-42E3-BB1F-B2BD3E401AC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6970" b="18995"/>
          <a:stretch/>
        </p:blipFill>
        <p:spPr bwMode="auto">
          <a:xfrm>
            <a:off x="1807002" y="1182976"/>
            <a:ext cx="618157" cy="3200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ww.cpqd.com.br/wp-content/themes/cpqd-2017/img/logotipo-cpqd.png">
            <a:extLst>
              <a:ext uri="{FF2B5EF4-FFF2-40B4-BE49-F238E27FC236}">
                <a16:creationId xmlns:a16="http://schemas.microsoft.com/office/drawing/2014/main" id="{03D5914A-AA8D-4339-81FF-FAB6C873BC4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7414" y="1004197"/>
            <a:ext cx="622223" cy="31111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tatic.webarcondicionado.com.br/blog/uploads/2014/04/reuters-aluguel-postes1.jpg">
            <a:extLst>
              <a:ext uri="{FF2B5EF4-FFF2-40B4-BE49-F238E27FC236}">
                <a16:creationId xmlns:a16="http://schemas.microsoft.com/office/drawing/2014/main" id="{9B7629B8-77E9-4F57-A45B-8DF569CDF2F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64816" y="1543392"/>
            <a:ext cx="777306" cy="4374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s://www.cpqd.com.br/wp-content/themes/cpqd-2017/img/logotipo-cpqd.png">
            <a:extLst>
              <a:ext uri="{FF2B5EF4-FFF2-40B4-BE49-F238E27FC236}">
                <a16:creationId xmlns:a16="http://schemas.microsoft.com/office/drawing/2014/main" id="{39C62FF5-D140-4A4A-AFB1-A88E34DEE94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8257" y="1105522"/>
            <a:ext cx="622223" cy="3111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d3mwk3f7r8fv9u.cloudfront.net/images/VlxGchI4qyZRL5O6sY38Ir9R.png">
            <a:extLst>
              <a:ext uri="{FF2B5EF4-FFF2-40B4-BE49-F238E27FC236}">
                <a16:creationId xmlns:a16="http://schemas.microsoft.com/office/drawing/2014/main" id="{1DC8B3FC-B7CA-4046-A774-1943F8A6340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01733" y="2391063"/>
            <a:ext cx="225023" cy="744521"/>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Right 18">
            <a:extLst>
              <a:ext uri="{FF2B5EF4-FFF2-40B4-BE49-F238E27FC236}">
                <a16:creationId xmlns:a16="http://schemas.microsoft.com/office/drawing/2014/main" id="{F50F4367-EA49-4894-9DE2-139045FF42A1}"/>
              </a:ext>
            </a:extLst>
          </p:cNvPr>
          <p:cNvSpPr/>
          <p:nvPr/>
        </p:nvSpPr>
        <p:spPr bwMode="auto">
          <a:xfrm>
            <a:off x="2349775" y="2632536"/>
            <a:ext cx="210360" cy="346249"/>
          </a:xfrm>
          <a:prstGeom prst="rightArrow">
            <a:avLst/>
          </a:prstGeom>
          <a:solidFill>
            <a:srgbClr val="92D050"/>
          </a:solidFill>
          <a:ln w="9525"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latin typeface="Arial" panose="020B0604020202020204" pitchFamily="34" charset="0"/>
              <a:cs typeface="Arial" panose="020B0604020202020204" pitchFamily="34" charset="0"/>
            </a:endParaRPr>
          </a:p>
        </p:txBody>
      </p:sp>
      <p:sp>
        <p:nvSpPr>
          <p:cNvPr id="20" name="Arrow: Right 19">
            <a:extLst>
              <a:ext uri="{FF2B5EF4-FFF2-40B4-BE49-F238E27FC236}">
                <a16:creationId xmlns:a16="http://schemas.microsoft.com/office/drawing/2014/main" id="{8266AA9A-4286-4CDB-856F-7FF2DD5D7F70}"/>
              </a:ext>
            </a:extLst>
          </p:cNvPr>
          <p:cNvSpPr/>
          <p:nvPr/>
        </p:nvSpPr>
        <p:spPr bwMode="auto">
          <a:xfrm>
            <a:off x="1403681" y="2577693"/>
            <a:ext cx="182452" cy="401092"/>
          </a:xfrm>
          <a:prstGeom prst="rightArrow">
            <a:avLst/>
          </a:prstGeom>
          <a:solidFill>
            <a:srgbClr val="92D050"/>
          </a:solidFill>
          <a:ln w="9525"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latin typeface="Arial" panose="020B0604020202020204" pitchFamily="34" charset="0"/>
              <a:cs typeface="Arial" panose="020B0604020202020204" pitchFamily="34" charset="0"/>
            </a:endParaRPr>
          </a:p>
        </p:txBody>
      </p:sp>
      <p:pic>
        <p:nvPicPr>
          <p:cNvPr id="5132" name="Picture 12" descr="https://botw-pd.s3.amazonaws.com/styles/logo-thumbnail/s3/0024/8711/brand.gif?itok=U-Hq7_ut">
            <a:extLst>
              <a:ext uri="{FF2B5EF4-FFF2-40B4-BE49-F238E27FC236}">
                <a16:creationId xmlns:a16="http://schemas.microsoft.com/office/drawing/2014/main" id="{BA2E9528-BD94-4E15-B744-517A9F3EA595}"/>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5926" b="27739"/>
          <a:stretch/>
        </p:blipFill>
        <p:spPr bwMode="auto">
          <a:xfrm>
            <a:off x="1781402" y="756214"/>
            <a:ext cx="690709" cy="320040"/>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AFB4A95C-AB89-4B81-ACE7-AD2F8337D983}"/>
              </a:ext>
            </a:extLst>
          </p:cNvPr>
          <p:cNvSpPr/>
          <p:nvPr/>
        </p:nvSpPr>
        <p:spPr bwMode="auto">
          <a:xfrm>
            <a:off x="323817" y="620688"/>
            <a:ext cx="3468830" cy="2889039"/>
          </a:xfrm>
          <a:prstGeom prst="rect">
            <a:avLst/>
          </a:prstGeom>
          <a:noFill/>
          <a:ln w="38100" cap="flat" cmpd="sng" algn="ctr">
            <a:solidFill>
              <a:srgbClr val="00B0F0"/>
            </a:solidFill>
            <a:prstDash val="dash"/>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p>
        </p:txBody>
      </p:sp>
      <p:grpSp>
        <p:nvGrpSpPr>
          <p:cNvPr id="23" name="Agrupar 22">
            <a:extLst>
              <a:ext uri="{FF2B5EF4-FFF2-40B4-BE49-F238E27FC236}">
                <a16:creationId xmlns:a16="http://schemas.microsoft.com/office/drawing/2014/main" id="{ED68114C-38C4-4213-B60E-31FF0EEFC6F2}"/>
              </a:ext>
            </a:extLst>
          </p:cNvPr>
          <p:cNvGrpSpPr>
            <a:grpSpLocks noChangeAspect="1"/>
          </p:cNvGrpSpPr>
          <p:nvPr/>
        </p:nvGrpSpPr>
        <p:grpSpPr>
          <a:xfrm>
            <a:off x="169386" y="4063477"/>
            <a:ext cx="4605450" cy="2502261"/>
            <a:chOff x="1404904" y="2619623"/>
            <a:chExt cx="7179540" cy="3900831"/>
          </a:xfrm>
        </p:grpSpPr>
        <p:pic>
          <p:nvPicPr>
            <p:cNvPr id="24" name="Imagem 23">
              <a:extLst>
                <a:ext uri="{FF2B5EF4-FFF2-40B4-BE49-F238E27FC236}">
                  <a16:creationId xmlns:a16="http://schemas.microsoft.com/office/drawing/2014/main" id="{B6DDC55C-C457-4259-A9A1-A7E248294E91}"/>
                </a:ext>
              </a:extLst>
            </p:cNvPr>
            <p:cNvPicPr>
              <a:picLocks noChangeAspect="1"/>
            </p:cNvPicPr>
            <p:nvPr/>
          </p:nvPicPr>
          <p:blipFill>
            <a:blip r:embed="rId13"/>
            <a:stretch>
              <a:fillRect/>
            </a:stretch>
          </p:blipFill>
          <p:spPr>
            <a:xfrm>
              <a:off x="1404904" y="2619623"/>
              <a:ext cx="7101894" cy="3900831"/>
            </a:xfrm>
            <a:prstGeom prst="rect">
              <a:avLst/>
            </a:prstGeom>
          </p:spPr>
        </p:pic>
        <p:cxnSp>
          <p:nvCxnSpPr>
            <p:cNvPr id="25" name="Conector angulado 6">
              <a:extLst>
                <a:ext uri="{FF2B5EF4-FFF2-40B4-BE49-F238E27FC236}">
                  <a16:creationId xmlns:a16="http://schemas.microsoft.com/office/drawing/2014/main" id="{C8E15A46-2D6C-44E5-9939-58889CC065DC}"/>
                </a:ext>
              </a:extLst>
            </p:cNvPr>
            <p:cNvCxnSpPr/>
            <p:nvPr/>
          </p:nvCxnSpPr>
          <p:spPr bwMode="auto">
            <a:xfrm rot="16200000" flipH="1">
              <a:off x="3644026" y="4315300"/>
              <a:ext cx="2410475" cy="1929382"/>
            </a:xfrm>
            <a:prstGeom prst="bentConnector3">
              <a:avLst>
                <a:gd name="adj1" fmla="val 50000"/>
              </a:avLst>
            </a:prstGeom>
            <a:noFill/>
            <a:ln w="38100" cap="flat" cmpd="sng" algn="ctr">
              <a:solidFill>
                <a:srgbClr val="00B050"/>
              </a:solidFill>
              <a:prstDash val="sysDash"/>
              <a:round/>
              <a:headEnd type="none" w="med" len="med"/>
              <a:tailEnd type="none" w="med" len="med"/>
            </a:ln>
            <a:effectLst/>
          </p:spPr>
        </p:cxnSp>
        <p:cxnSp>
          <p:nvCxnSpPr>
            <p:cNvPr id="26" name="Conector angulado 11">
              <a:extLst>
                <a:ext uri="{FF2B5EF4-FFF2-40B4-BE49-F238E27FC236}">
                  <a16:creationId xmlns:a16="http://schemas.microsoft.com/office/drawing/2014/main" id="{9BB45B13-C0C7-4B0D-8E2D-424C47622517}"/>
                </a:ext>
              </a:extLst>
            </p:cNvPr>
            <p:cNvCxnSpPr/>
            <p:nvPr/>
          </p:nvCxnSpPr>
          <p:spPr bwMode="auto">
            <a:xfrm>
              <a:off x="3925515" y="4033810"/>
              <a:ext cx="4658929" cy="1037230"/>
            </a:xfrm>
            <a:prstGeom prst="bentConnector3">
              <a:avLst>
                <a:gd name="adj1" fmla="val 100092"/>
              </a:avLst>
            </a:prstGeom>
            <a:noFill/>
            <a:ln w="38100" cap="flat" cmpd="sng" algn="ctr">
              <a:solidFill>
                <a:srgbClr val="00B050"/>
              </a:solidFill>
              <a:prstDash val="sysDash"/>
              <a:round/>
              <a:headEnd type="none" w="med" len="med"/>
              <a:tailEnd type="none" w="med" len="med"/>
            </a:ln>
            <a:effectLst/>
          </p:spPr>
        </p:cxnSp>
        <p:cxnSp>
          <p:nvCxnSpPr>
            <p:cNvPr id="27" name="Conector angulado 16">
              <a:extLst>
                <a:ext uri="{FF2B5EF4-FFF2-40B4-BE49-F238E27FC236}">
                  <a16:creationId xmlns:a16="http://schemas.microsoft.com/office/drawing/2014/main" id="{30D663E5-7B34-4B3A-A8BC-2633D0126F7B}"/>
                </a:ext>
              </a:extLst>
            </p:cNvPr>
            <p:cNvCxnSpPr/>
            <p:nvPr/>
          </p:nvCxnSpPr>
          <p:spPr bwMode="auto">
            <a:xfrm flipV="1">
              <a:off x="5813952" y="5071043"/>
              <a:ext cx="2729548" cy="1414184"/>
            </a:xfrm>
            <a:prstGeom prst="bentConnector3">
              <a:avLst>
                <a:gd name="adj1" fmla="val 50000"/>
              </a:avLst>
            </a:prstGeom>
            <a:noFill/>
            <a:ln w="38100" cap="flat" cmpd="sng" algn="ctr">
              <a:solidFill>
                <a:srgbClr val="00B050"/>
              </a:solidFill>
              <a:prstDash val="sysDash"/>
              <a:round/>
              <a:headEnd type="none" w="med" len="med"/>
              <a:tailEnd type="none" w="med" len="med"/>
            </a:ln>
            <a:effectLst/>
          </p:spPr>
        </p:cxnSp>
        <p:sp>
          <p:nvSpPr>
            <p:cNvPr id="28" name="Retângulo 27">
              <a:extLst>
                <a:ext uri="{FF2B5EF4-FFF2-40B4-BE49-F238E27FC236}">
                  <a16:creationId xmlns:a16="http://schemas.microsoft.com/office/drawing/2014/main" id="{C4FE181B-511C-4BAF-82E1-61859AC85E6A}"/>
                </a:ext>
              </a:extLst>
            </p:cNvPr>
            <p:cNvSpPr/>
            <p:nvPr/>
          </p:nvSpPr>
          <p:spPr bwMode="auto">
            <a:xfrm>
              <a:off x="1404904" y="4375340"/>
              <a:ext cx="1929524" cy="1378716"/>
            </a:xfrm>
            <a:prstGeom prst="rect">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algn="ctr"/>
              <a:r>
                <a:rPr lang="pt-BR" sz="750" dirty="0">
                  <a:solidFill>
                    <a:schemeClr val="bg1"/>
                  </a:solidFill>
                  <a:latin typeface="Arial" panose="020B0604020202020204" pitchFamily="34" charset="0"/>
                  <a:cs typeface="Arial" panose="020B0604020202020204" pitchFamily="34" charset="0"/>
                </a:rPr>
                <a:t>Dispositivos de medição não utilizados em uma instalação FV convencional</a:t>
              </a:r>
              <a:endParaRPr lang="pt-BR" sz="750" dirty="0">
                <a:latin typeface="Arial" panose="020B0604020202020204" pitchFamily="34" charset="0"/>
                <a:cs typeface="Arial" panose="020B0604020202020204" pitchFamily="34" charset="0"/>
              </a:endParaRPr>
            </a:p>
          </p:txBody>
        </p:sp>
        <p:cxnSp>
          <p:nvCxnSpPr>
            <p:cNvPr id="29" name="Conector em curva 34">
              <a:extLst>
                <a:ext uri="{FF2B5EF4-FFF2-40B4-BE49-F238E27FC236}">
                  <a16:creationId xmlns:a16="http://schemas.microsoft.com/office/drawing/2014/main" id="{03F1DADA-B39D-412D-A987-1FB46E8C91B5}"/>
                </a:ext>
              </a:extLst>
            </p:cNvPr>
            <p:cNvCxnSpPr>
              <a:cxnSpLocks/>
              <a:stCxn id="28" idx="3"/>
            </p:cNvCxnSpPr>
            <p:nvPr/>
          </p:nvCxnSpPr>
          <p:spPr bwMode="auto">
            <a:xfrm flipV="1">
              <a:off x="3334428" y="4570045"/>
              <a:ext cx="550144" cy="494654"/>
            </a:xfrm>
            <a:prstGeom prst="curvedConnector3">
              <a:avLst>
                <a:gd name="adj1" fmla="val 50000"/>
              </a:avLst>
            </a:prstGeom>
            <a:noFill/>
            <a:ln w="28575" cap="flat" cmpd="sng" algn="ctr">
              <a:solidFill>
                <a:srgbClr val="00B050"/>
              </a:solidFill>
              <a:prstDash val="solid"/>
              <a:round/>
              <a:headEnd type="none" w="med" len="med"/>
              <a:tailEnd type="triangle"/>
            </a:ln>
            <a:effectLst/>
          </p:spPr>
        </p:cxnSp>
      </p:grpSp>
      <p:sp>
        <p:nvSpPr>
          <p:cNvPr id="33" name="Retângulo 32">
            <a:extLst>
              <a:ext uri="{FF2B5EF4-FFF2-40B4-BE49-F238E27FC236}">
                <a16:creationId xmlns:a16="http://schemas.microsoft.com/office/drawing/2014/main" id="{EF670ADC-CDE9-43E4-980B-3F8A9794BAB9}"/>
              </a:ext>
            </a:extLst>
          </p:cNvPr>
          <p:cNvSpPr/>
          <p:nvPr/>
        </p:nvSpPr>
        <p:spPr bwMode="auto">
          <a:xfrm>
            <a:off x="48118" y="3717443"/>
            <a:ext cx="4912887" cy="3095923"/>
          </a:xfrm>
          <a:prstGeom prst="rect">
            <a:avLst/>
          </a:prstGeom>
          <a:noFill/>
          <a:ln w="38100" cap="flat" cmpd="sng" algn="ctr">
            <a:solidFill>
              <a:srgbClr val="00B0F0"/>
            </a:solidFill>
            <a:prstDash val="dash"/>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p>
        </p:txBody>
      </p:sp>
      <p:sp>
        <p:nvSpPr>
          <p:cNvPr id="38" name="Retângulo 37">
            <a:extLst>
              <a:ext uri="{FF2B5EF4-FFF2-40B4-BE49-F238E27FC236}">
                <a16:creationId xmlns:a16="http://schemas.microsoft.com/office/drawing/2014/main" id="{6A8CE336-3D5E-4A2E-AED6-E4884DF7C0E7}"/>
              </a:ext>
            </a:extLst>
          </p:cNvPr>
          <p:cNvSpPr/>
          <p:nvPr/>
        </p:nvSpPr>
        <p:spPr>
          <a:xfrm>
            <a:off x="5058565" y="4079189"/>
            <a:ext cx="3942665" cy="720197"/>
          </a:xfrm>
          <a:prstGeom prst="rect">
            <a:avLst/>
          </a:prstGeom>
        </p:spPr>
        <p:txBody>
          <a:bodyPr wrap="square">
            <a:spAutoFit/>
          </a:bodyPr>
          <a:lstStyle/>
          <a:p>
            <a:pPr marL="671513" lvl="1" indent="-214313" algn="l">
              <a:spcBef>
                <a:spcPct val="20000"/>
              </a:spcBef>
              <a:buFont typeface="Arial" panose="020B0604020202020204" pitchFamily="34" charset="0"/>
              <a:buChar char="•"/>
              <a:tabLst>
                <a:tab pos="535781" algn="l"/>
              </a:tabLst>
            </a:pPr>
            <a:r>
              <a:rPr lang="pt-BR" sz="1200" dirty="0">
                <a:solidFill>
                  <a:srgbClr val="000000"/>
                </a:solidFill>
                <a:latin typeface="Arial" panose="020B0604020202020204" pitchFamily="34" charset="0"/>
                <a:cs typeface="Arial" pitchFamily="34" charset="0"/>
              </a:rPr>
              <a:t>Medições CA e CC – 1 min  / 1 ano;</a:t>
            </a:r>
          </a:p>
          <a:p>
            <a:pPr marL="671513" lvl="1" indent="-214313" algn="l">
              <a:spcBef>
                <a:spcPct val="20000"/>
              </a:spcBef>
              <a:buFont typeface="Arial" panose="020B0604020202020204" pitchFamily="34" charset="0"/>
              <a:buChar char="•"/>
              <a:tabLst>
                <a:tab pos="535781" algn="l"/>
              </a:tabLst>
            </a:pPr>
            <a:r>
              <a:rPr lang="pt-BR" sz="1200" dirty="0">
                <a:solidFill>
                  <a:srgbClr val="000000"/>
                </a:solidFill>
                <a:latin typeface="Arial" panose="020B0604020202020204" pitchFamily="34" charset="0"/>
                <a:cs typeface="Arial" pitchFamily="34" charset="0"/>
              </a:rPr>
              <a:t>Medição de faturamento – 5-60 min / 1 ano;</a:t>
            </a:r>
          </a:p>
          <a:p>
            <a:pPr marL="671513" lvl="1" indent="-214313" algn="l">
              <a:spcBef>
                <a:spcPct val="20000"/>
              </a:spcBef>
              <a:buFont typeface="Arial" panose="020B0604020202020204" pitchFamily="34" charset="0"/>
              <a:buChar char="•"/>
              <a:tabLst>
                <a:tab pos="535781" algn="l"/>
              </a:tabLst>
            </a:pPr>
            <a:r>
              <a:rPr lang="pt-BR" sz="1200" dirty="0">
                <a:solidFill>
                  <a:srgbClr val="000000"/>
                </a:solidFill>
                <a:latin typeface="Arial" panose="020B0604020202020204" pitchFamily="34" charset="0"/>
                <a:cs typeface="Arial" pitchFamily="34" charset="0"/>
              </a:rPr>
              <a:t>231 UCs</a:t>
            </a:r>
          </a:p>
        </p:txBody>
      </p:sp>
      <p:sp>
        <p:nvSpPr>
          <p:cNvPr id="39" name="Retângulo 38">
            <a:extLst>
              <a:ext uri="{FF2B5EF4-FFF2-40B4-BE49-F238E27FC236}">
                <a16:creationId xmlns:a16="http://schemas.microsoft.com/office/drawing/2014/main" id="{5248D6DB-43F9-45CE-BB0F-A2702904518A}"/>
              </a:ext>
            </a:extLst>
          </p:cNvPr>
          <p:cNvSpPr/>
          <p:nvPr/>
        </p:nvSpPr>
        <p:spPr>
          <a:xfrm>
            <a:off x="6113692" y="2510345"/>
            <a:ext cx="2372099" cy="1061829"/>
          </a:xfrm>
          <a:prstGeom prst="rect">
            <a:avLst/>
          </a:prstGeom>
        </p:spPr>
        <p:txBody>
          <a:bodyPr wrap="square">
            <a:spAutoFit/>
          </a:bodyPr>
          <a:lstStyle/>
          <a:p>
            <a:pPr>
              <a:spcBef>
                <a:spcPct val="20000"/>
              </a:spcBef>
              <a:tabLst>
                <a:tab pos="535781" algn="l"/>
              </a:tabLst>
            </a:pPr>
            <a:r>
              <a:rPr lang="pt-BR" sz="1500" b="1" dirty="0">
                <a:solidFill>
                  <a:srgbClr val="000000"/>
                </a:solidFill>
                <a:latin typeface="Arial" panose="020B0604020202020204" pitchFamily="34" charset="0"/>
                <a:cs typeface="Arial" pitchFamily="34" charset="0"/>
              </a:rPr>
              <a:t>+ 2 bilhões de medições/ano </a:t>
            </a:r>
          </a:p>
          <a:p>
            <a:pPr>
              <a:spcBef>
                <a:spcPct val="20000"/>
              </a:spcBef>
              <a:tabLst>
                <a:tab pos="535781" algn="l"/>
              </a:tabLst>
            </a:pPr>
            <a:r>
              <a:rPr lang="pt-BR" sz="1500" b="1" dirty="0">
                <a:solidFill>
                  <a:srgbClr val="000000"/>
                </a:solidFill>
                <a:latin typeface="Arial" panose="020B0604020202020204" pitchFamily="34" charset="0"/>
                <a:cs typeface="Arial" pitchFamily="34" charset="0"/>
              </a:rPr>
              <a:t>big data + data analytics</a:t>
            </a:r>
            <a:endParaRPr lang="pt-BR" sz="1275" dirty="0">
              <a:solidFill>
                <a:srgbClr val="000000"/>
              </a:solidFill>
              <a:latin typeface="Arial" pitchFamily="34" charset="0"/>
              <a:cs typeface="Arial" pitchFamily="34" charset="0"/>
            </a:endParaRPr>
          </a:p>
        </p:txBody>
      </p:sp>
      <p:sp>
        <p:nvSpPr>
          <p:cNvPr id="40" name="Retângulo 39">
            <a:extLst>
              <a:ext uri="{FF2B5EF4-FFF2-40B4-BE49-F238E27FC236}">
                <a16:creationId xmlns:a16="http://schemas.microsoft.com/office/drawing/2014/main" id="{889FF40D-BD20-489A-896B-FD4AF415B843}"/>
              </a:ext>
            </a:extLst>
          </p:cNvPr>
          <p:cNvSpPr/>
          <p:nvPr/>
        </p:nvSpPr>
        <p:spPr>
          <a:xfrm>
            <a:off x="4297779" y="946537"/>
            <a:ext cx="4703451" cy="584775"/>
          </a:xfrm>
          <a:prstGeom prst="rect">
            <a:avLst/>
          </a:prstGeom>
        </p:spPr>
        <p:txBody>
          <a:bodyPr wrap="square">
            <a:spAutoFit/>
          </a:bodyPr>
          <a:lstStyle/>
          <a:p>
            <a:pPr marL="214313" indent="-214313">
              <a:spcBef>
                <a:spcPct val="20000"/>
              </a:spcBef>
              <a:buFont typeface="Arial" panose="020B0604020202020204" pitchFamily="34" charset="0"/>
              <a:buChar char="•"/>
              <a:tabLst>
                <a:tab pos="535781" algn="l"/>
              </a:tabLst>
            </a:pPr>
            <a:r>
              <a:rPr lang="pt-BR" sz="1600" dirty="0">
                <a:solidFill>
                  <a:srgbClr val="000000"/>
                </a:solidFill>
                <a:latin typeface="+mj-lt"/>
                <a:cs typeface="Arial" pitchFamily="34" charset="0"/>
              </a:rPr>
              <a:t>Qualímetros: 45 pontos de medição (Trafos e Ucs) – 10 segundos / 30 dias;</a:t>
            </a:r>
          </a:p>
        </p:txBody>
      </p:sp>
      <p:pic>
        <p:nvPicPr>
          <p:cNvPr id="41" name="Picture 4" descr="A close up of a map&#10;&#10;Description generated with high confidence">
            <a:extLst>
              <a:ext uri="{FF2B5EF4-FFF2-40B4-BE49-F238E27FC236}">
                <a16:creationId xmlns:a16="http://schemas.microsoft.com/office/drawing/2014/main" id="{D2DD2694-C6CA-4FE8-A3F1-D556C8D4598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5446936" y="5020608"/>
            <a:ext cx="3555454" cy="1522533"/>
          </a:xfrm>
          <a:prstGeom prst="rect">
            <a:avLst/>
          </a:prstGeom>
          <a:effectLst>
            <a:outerShdw blurRad="50800" dist="38100" dir="2700000" algn="tl" rotWithShape="0">
              <a:prstClr val="black">
                <a:alpha val="40000"/>
              </a:prstClr>
            </a:outerShdw>
          </a:effectLst>
        </p:spPr>
      </p:pic>
      <p:sp>
        <p:nvSpPr>
          <p:cNvPr id="34" name="Line 3">
            <a:extLst>
              <a:ext uri="{FF2B5EF4-FFF2-40B4-BE49-F238E27FC236}">
                <a16:creationId xmlns:a16="http://schemas.microsoft.com/office/drawing/2014/main" id="{15FED7C0-4EB2-4C04-9151-A87D5D941C94}"/>
              </a:ext>
            </a:extLst>
          </p:cNvPr>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35" name="Text Box 2">
            <a:extLst>
              <a:ext uri="{FF2B5EF4-FFF2-40B4-BE49-F238E27FC236}">
                <a16:creationId xmlns:a16="http://schemas.microsoft.com/office/drawing/2014/main" id="{C182F60A-DE28-44D6-BE46-4D54F0317887}"/>
              </a:ext>
            </a:extLst>
          </p:cNvPr>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Monitoramento e coleta de dados</a:t>
            </a:r>
          </a:p>
        </p:txBody>
      </p:sp>
      <p:sp>
        <p:nvSpPr>
          <p:cNvPr id="36" name="Arrow: Right 18">
            <a:extLst>
              <a:ext uri="{FF2B5EF4-FFF2-40B4-BE49-F238E27FC236}">
                <a16:creationId xmlns:a16="http://schemas.microsoft.com/office/drawing/2014/main" id="{EB7E37FA-1A9F-4A87-9952-CAE61BCBAE5D}"/>
              </a:ext>
            </a:extLst>
          </p:cNvPr>
          <p:cNvSpPr/>
          <p:nvPr/>
        </p:nvSpPr>
        <p:spPr bwMode="auto">
          <a:xfrm>
            <a:off x="1390240" y="1577149"/>
            <a:ext cx="210360" cy="346249"/>
          </a:xfrm>
          <a:prstGeom prst="rightArrow">
            <a:avLst/>
          </a:prstGeom>
          <a:solidFill>
            <a:srgbClr val="92D050"/>
          </a:solidFill>
          <a:ln w="9525"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latin typeface="Arial" panose="020B0604020202020204" pitchFamily="34" charset="0"/>
              <a:cs typeface="Arial" panose="020B0604020202020204" pitchFamily="34" charset="0"/>
            </a:endParaRPr>
          </a:p>
        </p:txBody>
      </p:sp>
      <p:sp>
        <p:nvSpPr>
          <p:cNvPr id="37" name="Arrow: Right 18">
            <a:extLst>
              <a:ext uri="{FF2B5EF4-FFF2-40B4-BE49-F238E27FC236}">
                <a16:creationId xmlns:a16="http://schemas.microsoft.com/office/drawing/2014/main" id="{80ABEC76-2DBD-4675-A5CC-648B22F14474}"/>
              </a:ext>
            </a:extLst>
          </p:cNvPr>
          <p:cNvSpPr/>
          <p:nvPr/>
        </p:nvSpPr>
        <p:spPr bwMode="auto">
          <a:xfrm>
            <a:off x="2694619" y="1559056"/>
            <a:ext cx="210360" cy="346249"/>
          </a:xfrm>
          <a:prstGeom prst="rightArrow">
            <a:avLst/>
          </a:prstGeom>
          <a:solidFill>
            <a:srgbClr val="92D050"/>
          </a:solidFill>
          <a:ln w="9525"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endParaRPr lang="pt-BR"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6561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C184-3BF0-4585-8385-6CE1E35FADAC}"/>
              </a:ext>
            </a:extLst>
          </p:cNvPr>
          <p:cNvSpPr>
            <a:spLocks noGrp="1"/>
          </p:cNvSpPr>
          <p:nvPr>
            <p:ph type="title"/>
          </p:nvPr>
        </p:nvSpPr>
        <p:spPr/>
        <p:txBody>
          <a:bodyPr/>
          <a:lstStyle/>
          <a:p>
            <a:r>
              <a:rPr lang="pt-BR" dirty="0"/>
              <a:t>Análise dos dados de medições coletadas no laboratório vivo de Barão Geraldo</a:t>
            </a:r>
            <a:br>
              <a:rPr lang="pt-BR" dirty="0"/>
            </a:br>
            <a:r>
              <a:rPr lang="pt-BR" dirty="0"/>
              <a:t>SOL: Sistema Online de Leitura</a:t>
            </a:r>
          </a:p>
        </p:txBody>
      </p:sp>
      <p:sp>
        <p:nvSpPr>
          <p:cNvPr id="3" name="Content Placeholder 2">
            <a:extLst>
              <a:ext uri="{FF2B5EF4-FFF2-40B4-BE49-F238E27FC236}">
                <a16:creationId xmlns:a16="http://schemas.microsoft.com/office/drawing/2014/main" id="{75DAE92D-BBDD-420F-B1EA-52F330E5FDE0}"/>
              </a:ext>
            </a:extLst>
          </p:cNvPr>
          <p:cNvSpPr>
            <a:spLocks noGrp="1"/>
          </p:cNvSpPr>
          <p:nvPr>
            <p:ph idx="4294967295"/>
          </p:nvPr>
        </p:nvSpPr>
        <p:spPr>
          <a:xfrm>
            <a:off x="1806178" y="2033589"/>
            <a:ext cx="6480572" cy="3551635"/>
          </a:xfrm>
        </p:spPr>
        <p:txBody>
          <a:bodyPr/>
          <a:lstStyle/>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p:txBody>
      </p:sp>
      <p:pic>
        <p:nvPicPr>
          <p:cNvPr id="10" name="Picture 9">
            <a:extLst>
              <a:ext uri="{FF2B5EF4-FFF2-40B4-BE49-F238E27FC236}">
                <a16:creationId xmlns:a16="http://schemas.microsoft.com/office/drawing/2014/main" id="{6BB2A73E-173A-4C3B-BE8E-2A86106DB8DD}"/>
              </a:ext>
            </a:extLst>
          </p:cNvPr>
          <p:cNvPicPr>
            <a:picLocks noChangeAspect="1"/>
          </p:cNvPicPr>
          <p:nvPr/>
        </p:nvPicPr>
        <p:blipFill>
          <a:blip r:embed="rId2"/>
          <a:stretch>
            <a:fillRect/>
          </a:stretch>
        </p:blipFill>
        <p:spPr>
          <a:xfrm>
            <a:off x="3088611" y="1628800"/>
            <a:ext cx="2882639" cy="5029200"/>
          </a:xfrm>
          <a:prstGeom prst="rect">
            <a:avLst/>
          </a:prstGeom>
        </p:spPr>
      </p:pic>
      <p:sp>
        <p:nvSpPr>
          <p:cNvPr id="11" name="TextBox 10">
            <a:extLst>
              <a:ext uri="{FF2B5EF4-FFF2-40B4-BE49-F238E27FC236}">
                <a16:creationId xmlns:a16="http://schemas.microsoft.com/office/drawing/2014/main" id="{6DC43599-2BC5-4AFC-834B-2FE23664BB74}"/>
              </a:ext>
            </a:extLst>
          </p:cNvPr>
          <p:cNvSpPr txBox="1"/>
          <p:nvPr/>
        </p:nvSpPr>
        <p:spPr>
          <a:xfrm>
            <a:off x="0" y="742431"/>
            <a:ext cx="9144000" cy="646331"/>
          </a:xfrm>
          <a:prstGeom prst="rect">
            <a:avLst/>
          </a:prstGeom>
          <a:noFill/>
        </p:spPr>
        <p:txBody>
          <a:bodyPr wrap="square" rtlCol="0">
            <a:spAutoFit/>
          </a:bodyPr>
          <a:lstStyle/>
          <a:p>
            <a:pPr marL="285750" indent="-285750" algn="l">
              <a:buFont typeface="Arial" panose="020B0604020202020204" pitchFamily="34" charset="0"/>
              <a:buChar char="•"/>
            </a:pPr>
            <a:r>
              <a:rPr lang="pt-BR" sz="1800" dirty="0">
                <a:latin typeface="+mj-lt"/>
                <a:cs typeface="Arial" panose="020B0604020202020204" pitchFamily="34" charset="0"/>
              </a:rPr>
              <a:t>Interface criada para que os consumidores possam acompanhar em tempo real a geração do próprio painel fotovoltaico. </a:t>
            </a:r>
          </a:p>
        </p:txBody>
      </p:sp>
      <p:sp>
        <p:nvSpPr>
          <p:cNvPr id="12" name="Line 3">
            <a:extLst>
              <a:ext uri="{FF2B5EF4-FFF2-40B4-BE49-F238E27FC236}">
                <a16:creationId xmlns:a16="http://schemas.microsoft.com/office/drawing/2014/main" id="{182EEB5E-B6B3-4DEE-A647-6B21BE777A21}"/>
              </a:ext>
            </a:extLst>
          </p:cNvPr>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13" name="Text Box 2">
            <a:extLst>
              <a:ext uri="{FF2B5EF4-FFF2-40B4-BE49-F238E27FC236}">
                <a16:creationId xmlns:a16="http://schemas.microsoft.com/office/drawing/2014/main" id="{505F3249-AB58-4212-97B5-830B05B5385F}"/>
              </a:ext>
            </a:extLst>
          </p:cNvPr>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SOL: Sistema Online de Leitura</a:t>
            </a:r>
          </a:p>
        </p:txBody>
      </p:sp>
    </p:spTree>
    <p:extLst>
      <p:ext uri="{BB962C8B-B14F-4D97-AF65-F5344CB8AC3E}">
        <p14:creationId xmlns:p14="http://schemas.microsoft.com/office/powerpoint/2010/main" val="17341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8AD3AE-9FF6-45DF-AF97-59D6DDC9E4EE}"/>
              </a:ext>
            </a:extLst>
          </p:cNvPr>
          <p:cNvPicPr>
            <a:picLocks noChangeAspect="1"/>
          </p:cNvPicPr>
          <p:nvPr/>
        </p:nvPicPr>
        <p:blipFill rotWithShape="1">
          <a:blip r:embed="rId2"/>
          <a:srcRect b="9932"/>
          <a:stretch/>
        </p:blipFill>
        <p:spPr>
          <a:xfrm>
            <a:off x="34925" y="1484787"/>
            <a:ext cx="9081165" cy="4464493"/>
          </a:xfrm>
          <a:prstGeom prst="rect">
            <a:avLst/>
          </a:prstGeom>
        </p:spPr>
      </p:pic>
      <p:sp>
        <p:nvSpPr>
          <p:cNvPr id="3" name="Título 2">
            <a:extLst>
              <a:ext uri="{FF2B5EF4-FFF2-40B4-BE49-F238E27FC236}">
                <a16:creationId xmlns:a16="http://schemas.microsoft.com/office/drawing/2014/main" id="{460DFDF2-9FB4-4427-88FF-719DDBE28807}"/>
              </a:ext>
            </a:extLst>
          </p:cNvPr>
          <p:cNvSpPr>
            <a:spLocks noGrp="1"/>
          </p:cNvSpPr>
          <p:nvPr>
            <p:ph type="title"/>
          </p:nvPr>
        </p:nvSpPr>
        <p:spPr/>
        <p:txBody>
          <a:bodyPr/>
          <a:lstStyle/>
          <a:p>
            <a:r>
              <a:rPr lang="pt-BR" dirty="0"/>
              <a:t>Análise dos dados de medições coletadas no laboratório vivo de Barão Geraldo</a:t>
            </a:r>
            <a:br>
              <a:rPr lang="pt-BR" dirty="0"/>
            </a:br>
            <a:r>
              <a:rPr lang="pt-BR" dirty="0"/>
              <a:t>SOL: Sistema Online de Leitura</a:t>
            </a:r>
          </a:p>
        </p:txBody>
      </p:sp>
      <p:sp>
        <p:nvSpPr>
          <p:cNvPr id="5" name="Line 3">
            <a:extLst>
              <a:ext uri="{FF2B5EF4-FFF2-40B4-BE49-F238E27FC236}">
                <a16:creationId xmlns:a16="http://schemas.microsoft.com/office/drawing/2014/main" id="{92FFB1C8-2226-4D02-8273-74BB6A01C53B}"/>
              </a:ext>
            </a:extLst>
          </p:cNvPr>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7" name="Text Box 2">
            <a:extLst>
              <a:ext uri="{FF2B5EF4-FFF2-40B4-BE49-F238E27FC236}">
                <a16:creationId xmlns:a16="http://schemas.microsoft.com/office/drawing/2014/main" id="{B5A2C51C-8446-4CB8-8760-E0AE7F478F76}"/>
              </a:ext>
            </a:extLst>
          </p:cNvPr>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SOL: Sistema Online de Leitura</a:t>
            </a:r>
          </a:p>
        </p:txBody>
      </p:sp>
    </p:spTree>
    <p:extLst>
      <p:ext uri="{BB962C8B-B14F-4D97-AF65-F5344CB8AC3E}">
        <p14:creationId xmlns:p14="http://schemas.microsoft.com/office/powerpoint/2010/main" val="761344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1165-F946-42B8-88DA-82F1D2035F95}"/>
              </a:ext>
            </a:extLst>
          </p:cNvPr>
          <p:cNvSpPr>
            <a:spLocks noGrp="1"/>
          </p:cNvSpPr>
          <p:nvPr>
            <p:ph type="title"/>
          </p:nvPr>
        </p:nvSpPr>
        <p:spPr/>
        <p:txBody>
          <a:bodyPr/>
          <a:lstStyle/>
          <a:p>
            <a:r>
              <a:rPr lang="pt-BR" dirty="0"/>
              <a:t>Análise dos dados de medições coletadas no laboratório vivo de Barão Geraldo</a:t>
            </a:r>
            <a:br>
              <a:rPr lang="pt-BR" dirty="0"/>
            </a:br>
            <a:r>
              <a:rPr lang="pt-BR" dirty="0"/>
              <a:t>SOL: Sistema Online de Leitura</a:t>
            </a:r>
          </a:p>
        </p:txBody>
      </p:sp>
      <p:sp>
        <p:nvSpPr>
          <p:cNvPr id="3" name="Espaço Reservado para Texto 2"/>
          <p:cNvSpPr>
            <a:spLocks noGrp="1"/>
          </p:cNvSpPr>
          <p:nvPr>
            <p:ph idx="4294967295"/>
          </p:nvPr>
        </p:nvSpPr>
        <p:spPr>
          <a:xfrm>
            <a:off x="1806178" y="2033589"/>
            <a:ext cx="6480572" cy="3551635"/>
          </a:xfrm>
        </p:spPr>
        <p:txBody>
          <a:bodyPr/>
          <a:lstStyle/>
          <a:p>
            <a:pPr algn="just"/>
            <a:r>
              <a:rPr lang="pt-BR" sz="1523" dirty="0"/>
              <a:t>SOL</a:t>
            </a:r>
          </a:p>
        </p:txBody>
      </p:sp>
      <p:pic>
        <p:nvPicPr>
          <p:cNvPr id="6" name="Imagem 5">
            <a:extLst>
              <a:ext uri="{FF2B5EF4-FFF2-40B4-BE49-F238E27FC236}">
                <a16:creationId xmlns:a16="http://schemas.microsoft.com/office/drawing/2014/main" id="{12A2FCCB-2C82-4F3F-8B4F-5F974C3D61A8}"/>
              </a:ext>
            </a:extLst>
          </p:cNvPr>
          <p:cNvPicPr>
            <a:picLocks noChangeAspect="1"/>
          </p:cNvPicPr>
          <p:nvPr/>
        </p:nvPicPr>
        <p:blipFill rotWithShape="1">
          <a:blip r:embed="rId3"/>
          <a:srcRect l="880" t="9781" b="1775"/>
          <a:stretch/>
        </p:blipFill>
        <p:spPr>
          <a:xfrm>
            <a:off x="60085" y="1052736"/>
            <a:ext cx="9005183" cy="4896544"/>
          </a:xfrm>
          <a:prstGeom prst="rect">
            <a:avLst/>
          </a:prstGeom>
        </p:spPr>
      </p:pic>
      <p:sp>
        <p:nvSpPr>
          <p:cNvPr id="5" name="Line 3">
            <a:extLst>
              <a:ext uri="{FF2B5EF4-FFF2-40B4-BE49-F238E27FC236}">
                <a16:creationId xmlns:a16="http://schemas.microsoft.com/office/drawing/2014/main" id="{8D1DB7CC-4D09-4B69-BFC0-E93B0E832A10}"/>
              </a:ext>
            </a:extLst>
          </p:cNvPr>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lIns="91428" tIns="45715" rIns="91428" bIns="45715"/>
          <a:lstStyle/>
          <a:p>
            <a:endParaRPr lang="pt-BR"/>
          </a:p>
        </p:txBody>
      </p:sp>
      <p:sp>
        <p:nvSpPr>
          <p:cNvPr id="8" name="Text Box 2">
            <a:extLst>
              <a:ext uri="{FF2B5EF4-FFF2-40B4-BE49-F238E27FC236}">
                <a16:creationId xmlns:a16="http://schemas.microsoft.com/office/drawing/2014/main" id="{94D91443-27D5-4442-A8A2-57F2728AC712}"/>
              </a:ext>
            </a:extLst>
          </p:cNvPr>
          <p:cNvSpPr txBox="1">
            <a:spLocks noChangeArrowheads="1"/>
          </p:cNvSpPr>
          <p:nvPr/>
        </p:nvSpPr>
        <p:spPr bwMode="auto">
          <a:xfrm>
            <a:off x="34925" y="-53975"/>
            <a:ext cx="8990013" cy="461655"/>
          </a:xfrm>
          <a:prstGeom prst="rect">
            <a:avLst/>
          </a:prstGeom>
          <a:noFill/>
          <a:ln w="12700">
            <a:noFill/>
            <a:miter lim="800000"/>
            <a:headEnd/>
            <a:tailEnd/>
          </a:ln>
        </p:spPr>
        <p:txBody>
          <a:bodyPr lIns="91428" tIns="45715" rIns="91428" bIns="45715">
            <a:spAutoFit/>
          </a:bodyPr>
          <a:lstStyle/>
          <a:p>
            <a:pPr algn="l" defTabSz="449263">
              <a:buClr>
                <a:srgbClr val="000000"/>
              </a:buClr>
              <a:buSzPct val="100000"/>
              <a:buFont typeface="Times New Roman" pitchFamily="18" charset="0"/>
            </a:pPr>
            <a:r>
              <a:rPr lang="pt-BR" altLang="pt-BR" b="1" dirty="0">
                <a:solidFill>
                  <a:srgbClr val="339933"/>
                </a:solidFill>
                <a:latin typeface="+mj-lt"/>
                <a:ea typeface="+mj-ea"/>
                <a:cs typeface="+mj-cs"/>
              </a:rPr>
              <a:t>SOL: Sistema Online de Leitura</a:t>
            </a:r>
          </a:p>
        </p:txBody>
      </p:sp>
    </p:spTree>
    <p:extLst>
      <p:ext uri="{BB962C8B-B14F-4D97-AF65-F5344CB8AC3E}">
        <p14:creationId xmlns:p14="http://schemas.microsoft.com/office/powerpoint/2010/main" val="3875110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Smart grids</a:t>
            </a:r>
          </a:p>
        </p:txBody>
      </p:sp>
      <p:sp>
        <p:nvSpPr>
          <p:cNvPr id="30723" name="Text Box 4"/>
          <p:cNvSpPr txBox="1">
            <a:spLocks noChangeArrowheads="1"/>
          </p:cNvSpPr>
          <p:nvPr/>
        </p:nvSpPr>
        <p:spPr bwMode="auto">
          <a:xfrm>
            <a:off x="169863" y="4545013"/>
            <a:ext cx="2890837" cy="1125537"/>
          </a:xfrm>
          <a:prstGeom prst="rect">
            <a:avLst/>
          </a:prstGeom>
          <a:noFill/>
          <a:ln w="38100">
            <a:solidFill>
              <a:srgbClr val="FFCC00"/>
            </a:solidFill>
            <a:miter lim="800000"/>
            <a:headEnd/>
            <a:tailEnd/>
          </a:ln>
        </p:spPr>
        <p:txBody>
          <a:bodyPr lIns="99525" tIns="49763" rIns="99525" bIns="49763">
            <a:spAutoFit/>
          </a:bodyPr>
          <a:lstStyle/>
          <a:p>
            <a:pPr defTabSz="995363">
              <a:lnSpc>
                <a:spcPct val="90000"/>
              </a:lnSpc>
              <a:spcBef>
                <a:spcPct val="50000"/>
              </a:spcBef>
            </a:pPr>
            <a:r>
              <a:rPr lang="en-US" sz="1800" b="1">
                <a:latin typeface="Calibri" pitchFamily="34" charset="0"/>
              </a:rPr>
              <a:t>G, T &amp; D Companies</a:t>
            </a:r>
          </a:p>
          <a:p>
            <a:pPr algn="just" defTabSz="995363">
              <a:lnSpc>
                <a:spcPct val="90000"/>
              </a:lnSpc>
              <a:spcBef>
                <a:spcPct val="50000"/>
              </a:spcBef>
              <a:buFontTx/>
              <a:buChar char="•"/>
            </a:pPr>
            <a:r>
              <a:rPr lang="en-US" sz="1800">
                <a:latin typeface="Calibri" pitchFamily="34" charset="0"/>
              </a:rPr>
              <a:t> Increase earnings</a:t>
            </a:r>
          </a:p>
          <a:p>
            <a:pPr algn="just" defTabSz="995363">
              <a:lnSpc>
                <a:spcPct val="90000"/>
              </a:lnSpc>
              <a:spcBef>
                <a:spcPct val="50000"/>
              </a:spcBef>
              <a:buFontTx/>
              <a:buChar char="•"/>
            </a:pPr>
            <a:r>
              <a:rPr lang="en-US" sz="1800">
                <a:latin typeface="Calibri" pitchFamily="34" charset="0"/>
              </a:rPr>
              <a:t> Improve quality</a:t>
            </a:r>
            <a:endParaRPr lang="en-US">
              <a:latin typeface="Calibri" pitchFamily="34" charset="0"/>
            </a:endParaRPr>
          </a:p>
        </p:txBody>
      </p:sp>
      <p:sp>
        <p:nvSpPr>
          <p:cNvPr id="30724" name="Text Box 4"/>
          <p:cNvSpPr txBox="1">
            <a:spLocks noChangeArrowheads="1"/>
          </p:cNvSpPr>
          <p:nvPr/>
        </p:nvSpPr>
        <p:spPr bwMode="auto">
          <a:xfrm>
            <a:off x="63500" y="765175"/>
            <a:ext cx="9080500" cy="438150"/>
          </a:xfrm>
          <a:prstGeom prst="rect">
            <a:avLst/>
          </a:prstGeom>
          <a:noFill/>
          <a:ln w="9525">
            <a:noFill/>
            <a:miter lim="800000"/>
            <a:headEnd/>
            <a:tailEnd/>
          </a:ln>
        </p:spPr>
        <p:txBody>
          <a:bodyPr lIns="99525" tIns="49763" rIns="99525" bIns="49763">
            <a:spAutoFit/>
          </a:bodyPr>
          <a:lstStyle/>
          <a:p>
            <a:pPr defTabSz="995363">
              <a:spcBef>
                <a:spcPct val="50000"/>
              </a:spcBef>
            </a:pPr>
            <a:r>
              <a:rPr lang="en-US" sz="2200" b="1">
                <a:latin typeface="Calibri" pitchFamily="34" charset="0"/>
              </a:rPr>
              <a:t>Why move to smart grid?</a:t>
            </a:r>
          </a:p>
        </p:txBody>
      </p:sp>
      <p:sp>
        <p:nvSpPr>
          <p:cNvPr id="30725" name="Text Box 4"/>
          <p:cNvSpPr txBox="1">
            <a:spLocks noChangeArrowheads="1"/>
          </p:cNvSpPr>
          <p:nvPr/>
        </p:nvSpPr>
        <p:spPr bwMode="auto">
          <a:xfrm>
            <a:off x="6073775" y="4545013"/>
            <a:ext cx="2890838" cy="1238250"/>
          </a:xfrm>
          <a:prstGeom prst="rect">
            <a:avLst/>
          </a:prstGeom>
          <a:noFill/>
          <a:ln w="38100">
            <a:solidFill>
              <a:srgbClr val="FFCC00"/>
            </a:solidFill>
            <a:miter lim="800000"/>
            <a:headEnd/>
            <a:tailEnd/>
          </a:ln>
        </p:spPr>
        <p:txBody>
          <a:bodyPr lIns="99525" tIns="49763" rIns="99525" bIns="49763">
            <a:spAutoFit/>
          </a:bodyPr>
          <a:lstStyle/>
          <a:p>
            <a:pPr defTabSz="995363">
              <a:lnSpc>
                <a:spcPct val="90000"/>
              </a:lnSpc>
              <a:spcBef>
                <a:spcPct val="50000"/>
              </a:spcBef>
            </a:pPr>
            <a:r>
              <a:rPr lang="en-US" sz="2000" b="1">
                <a:latin typeface="Calibri" pitchFamily="34" charset="0"/>
              </a:rPr>
              <a:t>Consumers</a:t>
            </a:r>
          </a:p>
          <a:p>
            <a:pPr algn="just" defTabSz="995363">
              <a:lnSpc>
                <a:spcPct val="90000"/>
              </a:lnSpc>
              <a:spcBef>
                <a:spcPct val="50000"/>
              </a:spcBef>
              <a:buFontTx/>
              <a:buChar char="•"/>
            </a:pPr>
            <a:r>
              <a:rPr lang="en-US" sz="2000">
                <a:latin typeface="Calibri" pitchFamily="34" charset="0"/>
              </a:rPr>
              <a:t> Lower prices</a:t>
            </a:r>
          </a:p>
          <a:p>
            <a:pPr algn="just" defTabSz="995363">
              <a:lnSpc>
                <a:spcPct val="90000"/>
              </a:lnSpc>
              <a:spcBef>
                <a:spcPct val="50000"/>
              </a:spcBef>
              <a:buFontTx/>
              <a:buChar char="•"/>
            </a:pPr>
            <a:r>
              <a:rPr lang="en-US" sz="2000">
                <a:latin typeface="Calibri" pitchFamily="34" charset="0"/>
              </a:rPr>
              <a:t> Better quality</a:t>
            </a:r>
          </a:p>
        </p:txBody>
      </p:sp>
      <p:sp>
        <p:nvSpPr>
          <p:cNvPr id="30726" name="Text Box 4"/>
          <p:cNvSpPr txBox="1">
            <a:spLocks noChangeArrowheads="1"/>
          </p:cNvSpPr>
          <p:nvPr/>
        </p:nvSpPr>
        <p:spPr bwMode="auto">
          <a:xfrm>
            <a:off x="3111500" y="1843088"/>
            <a:ext cx="2890838" cy="1514475"/>
          </a:xfrm>
          <a:prstGeom prst="rect">
            <a:avLst/>
          </a:prstGeom>
          <a:noFill/>
          <a:ln w="38100">
            <a:solidFill>
              <a:srgbClr val="FFCC00"/>
            </a:solidFill>
            <a:miter lim="800000"/>
            <a:headEnd/>
            <a:tailEnd/>
          </a:ln>
        </p:spPr>
        <p:txBody>
          <a:bodyPr lIns="99525" tIns="49763" rIns="99525" bIns="49763">
            <a:spAutoFit/>
          </a:bodyPr>
          <a:lstStyle/>
          <a:p>
            <a:pPr defTabSz="995363">
              <a:lnSpc>
                <a:spcPct val="90000"/>
              </a:lnSpc>
              <a:spcBef>
                <a:spcPct val="50000"/>
              </a:spcBef>
            </a:pPr>
            <a:r>
              <a:rPr lang="en-US" sz="1800" b="1">
                <a:latin typeface="Calibri" pitchFamily="34" charset="0"/>
              </a:rPr>
              <a:t>Regulators</a:t>
            </a:r>
          </a:p>
          <a:p>
            <a:pPr algn="just" defTabSz="995363">
              <a:lnSpc>
                <a:spcPct val="90000"/>
              </a:lnSpc>
              <a:spcBef>
                <a:spcPct val="50000"/>
              </a:spcBef>
              <a:buFontTx/>
              <a:buChar char="•"/>
            </a:pPr>
            <a:r>
              <a:rPr lang="en-US" sz="1800">
                <a:latin typeface="Calibri" pitchFamily="34" charset="0"/>
              </a:rPr>
              <a:t> Improve quality</a:t>
            </a:r>
          </a:p>
          <a:p>
            <a:pPr algn="just" defTabSz="995363">
              <a:lnSpc>
                <a:spcPct val="90000"/>
              </a:lnSpc>
              <a:spcBef>
                <a:spcPct val="50000"/>
              </a:spcBef>
              <a:buFontTx/>
              <a:buChar char="•"/>
            </a:pPr>
            <a:r>
              <a:rPr lang="en-US" sz="1800">
                <a:latin typeface="Calibri" pitchFamily="34" charset="0"/>
              </a:rPr>
              <a:t> Balanced prices</a:t>
            </a:r>
          </a:p>
          <a:p>
            <a:pPr algn="just" defTabSz="995363">
              <a:lnSpc>
                <a:spcPct val="90000"/>
              </a:lnSpc>
              <a:spcBef>
                <a:spcPct val="50000"/>
              </a:spcBef>
              <a:buFontTx/>
              <a:buChar char="•"/>
            </a:pPr>
            <a:r>
              <a:rPr lang="en-US" sz="1800">
                <a:latin typeface="Calibri" pitchFamily="34" charset="0"/>
              </a:rPr>
              <a:t> Reduce CO2 emissions</a:t>
            </a:r>
          </a:p>
        </p:txBody>
      </p:sp>
      <p:sp>
        <p:nvSpPr>
          <p:cNvPr id="30727" name="AutoShape 11"/>
          <p:cNvSpPr>
            <a:spLocks noChangeArrowheads="1"/>
          </p:cNvSpPr>
          <p:nvPr/>
        </p:nvSpPr>
        <p:spPr bwMode="auto">
          <a:xfrm>
            <a:off x="4344988" y="3351213"/>
            <a:ext cx="431800" cy="1655762"/>
          </a:xfrm>
          <a:prstGeom prst="downArrow">
            <a:avLst>
              <a:gd name="adj1" fmla="val 50000"/>
              <a:gd name="adj2" fmla="val 95864"/>
            </a:avLst>
          </a:prstGeom>
          <a:noFill/>
          <a:ln w="25400" algn="ctr">
            <a:solidFill>
              <a:srgbClr val="FF0000"/>
            </a:solidFill>
            <a:miter lim="800000"/>
            <a:headEnd/>
            <a:tailEnd/>
          </a:ln>
        </p:spPr>
        <p:txBody>
          <a:bodyPr anchor="ctr">
            <a:spAutoFit/>
          </a:bodyPr>
          <a:lstStyle/>
          <a:p>
            <a:endParaRPr lang="pt-BR"/>
          </a:p>
        </p:txBody>
      </p:sp>
      <p:sp>
        <p:nvSpPr>
          <p:cNvPr id="30728" name="AutoShape 12"/>
          <p:cNvSpPr>
            <a:spLocks noChangeArrowheads="1"/>
          </p:cNvSpPr>
          <p:nvPr/>
        </p:nvSpPr>
        <p:spPr bwMode="auto">
          <a:xfrm>
            <a:off x="3076575" y="4935538"/>
            <a:ext cx="2952750" cy="431800"/>
          </a:xfrm>
          <a:prstGeom prst="leftRightArrow">
            <a:avLst>
              <a:gd name="adj1" fmla="val 50000"/>
              <a:gd name="adj2" fmla="val 136765"/>
            </a:avLst>
          </a:prstGeom>
          <a:noFill/>
          <a:ln w="25400" algn="ctr">
            <a:solidFill>
              <a:srgbClr val="FF0000"/>
            </a:solidFill>
            <a:miter lim="800000"/>
            <a:headEnd/>
            <a:tailEnd/>
          </a:ln>
        </p:spPr>
        <p:txBody>
          <a:bodyPr anchor="ctr">
            <a:spAutoFit/>
          </a:bodyPr>
          <a:lstStyle/>
          <a:p>
            <a:endParaRPr lang="pt-B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Line 2"/>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wrap="none" anchor="ctr"/>
          <a:lstStyle/>
          <a:p>
            <a:endParaRPr lang="pt-BR"/>
          </a:p>
        </p:txBody>
      </p:sp>
      <p:sp>
        <p:nvSpPr>
          <p:cNvPr id="27651" name="Text Box 47"/>
          <p:cNvSpPr txBox="1">
            <a:spLocks noChangeArrowheads="1"/>
          </p:cNvSpPr>
          <p:nvPr/>
        </p:nvSpPr>
        <p:spPr bwMode="auto">
          <a:xfrm>
            <a:off x="-76200" y="-76200"/>
            <a:ext cx="2159566" cy="523220"/>
          </a:xfrm>
          <a:prstGeom prst="rect">
            <a:avLst/>
          </a:prstGeom>
          <a:noFill/>
          <a:ln w="9525">
            <a:noFill/>
            <a:miter lim="800000"/>
            <a:headEnd/>
            <a:tailEnd/>
          </a:ln>
        </p:spPr>
        <p:txBody>
          <a:bodyPr wrap="none">
            <a:spAutoFit/>
          </a:bodyPr>
          <a:lstStyle/>
          <a:p>
            <a:pPr algn="l"/>
            <a:r>
              <a:rPr lang="pt-BR" altLang="en-US" sz="2800" b="1" dirty="0">
                <a:solidFill>
                  <a:srgbClr val="009900"/>
                </a:solidFill>
                <a:latin typeface="+mj-lt"/>
              </a:rPr>
              <a:t>Comentários</a:t>
            </a:r>
          </a:p>
        </p:txBody>
      </p:sp>
      <p:sp>
        <p:nvSpPr>
          <p:cNvPr id="27652" name="Espaço Reservado para Conteúdo 2"/>
          <p:cNvSpPr txBox="1">
            <a:spLocks/>
          </p:cNvSpPr>
          <p:nvPr/>
        </p:nvSpPr>
        <p:spPr bwMode="auto">
          <a:xfrm>
            <a:off x="0" y="533400"/>
            <a:ext cx="8991600" cy="4876800"/>
          </a:xfrm>
          <a:prstGeom prst="rect">
            <a:avLst/>
          </a:prstGeom>
          <a:noFill/>
          <a:ln w="9525">
            <a:noFill/>
            <a:miter lim="800000"/>
            <a:headEnd/>
            <a:tailEnd/>
          </a:ln>
        </p:spPr>
        <p:txBody>
          <a:bodyPr/>
          <a:lstStyle/>
          <a:p>
            <a:pPr marL="342900" indent="-342900" algn="l">
              <a:spcBef>
                <a:spcPct val="0"/>
              </a:spcBef>
              <a:spcAft>
                <a:spcPts val="600"/>
              </a:spcAft>
              <a:buFontTx/>
              <a:buChar char="•"/>
            </a:pPr>
            <a:r>
              <a:rPr lang="pt-BR" altLang="en-US" sz="1900" b="0" dirty="0">
                <a:solidFill>
                  <a:srgbClr val="000000"/>
                </a:solidFill>
                <a:latin typeface="+mj-lt"/>
              </a:rPr>
              <a:t>Os sistemas de energia elétrica estão passando por profundas modificações, criando novas oportunidades e necessidades. Neste contexto, tem-se:</a:t>
            </a:r>
          </a:p>
          <a:p>
            <a:pPr marL="800100" lvl="1" indent="-342900" algn="l">
              <a:spcBef>
                <a:spcPts val="600"/>
              </a:spcBef>
              <a:buFont typeface="Wingdings" pitchFamily="2" charset="2"/>
              <a:buChar char="ü"/>
            </a:pPr>
            <a:r>
              <a:rPr lang="pt-BR" altLang="en-US" sz="1900" dirty="0">
                <a:solidFill>
                  <a:srgbClr val="0000FF"/>
                </a:solidFill>
                <a:latin typeface="+mj-lt"/>
              </a:rPr>
              <a:t>Ensino:</a:t>
            </a:r>
            <a:r>
              <a:rPr lang="pt-BR" altLang="en-US" sz="1900" b="0" dirty="0">
                <a:solidFill>
                  <a:srgbClr val="000000"/>
                </a:solidFill>
                <a:latin typeface="+mj-lt"/>
              </a:rPr>
              <a:t> Necessidade de formar um novo tipo de engenheiro de sistemas de potência, mantendo a base sólida tradicional (fluxo de carga, cálculo de curto-circuito, estabilidade, </a:t>
            </a:r>
            <a:r>
              <a:rPr lang="pt-BR" altLang="en-US" sz="1900" b="0" dirty="0" err="1">
                <a:solidFill>
                  <a:srgbClr val="000000"/>
                </a:solidFill>
                <a:latin typeface="+mj-lt"/>
              </a:rPr>
              <a:t>etc</a:t>
            </a:r>
            <a:r>
              <a:rPr lang="pt-BR" altLang="en-US" sz="1900" b="0" dirty="0">
                <a:solidFill>
                  <a:srgbClr val="000000"/>
                </a:solidFill>
                <a:latin typeface="+mj-lt"/>
              </a:rPr>
              <a:t>), mas também com bom conhecimento em energias renováveis, teoria da informação e comunicação, controle moderno </a:t>
            </a:r>
            <a:r>
              <a:rPr lang="pt-BR" altLang="en-US" sz="1900" b="0" dirty="0" err="1">
                <a:solidFill>
                  <a:srgbClr val="000000"/>
                </a:solidFill>
                <a:latin typeface="+mj-lt"/>
              </a:rPr>
              <a:t>etc</a:t>
            </a:r>
            <a:r>
              <a:rPr lang="pt-BR" altLang="en-US" sz="1900" b="0" dirty="0">
                <a:solidFill>
                  <a:srgbClr val="000000"/>
                </a:solidFill>
                <a:latin typeface="+mj-lt"/>
              </a:rPr>
              <a:t>;</a:t>
            </a:r>
          </a:p>
          <a:p>
            <a:pPr marL="800100" lvl="1" indent="-342900" algn="l">
              <a:spcBef>
                <a:spcPts val="600"/>
              </a:spcBef>
              <a:buFont typeface="Wingdings" pitchFamily="2" charset="2"/>
              <a:buChar char="ü"/>
            </a:pPr>
            <a:r>
              <a:rPr lang="pt-BR" altLang="en-US" sz="1900" dirty="0">
                <a:solidFill>
                  <a:srgbClr val="0000FF"/>
                </a:solidFill>
                <a:latin typeface="+mj-lt"/>
              </a:rPr>
              <a:t>Mercado:</a:t>
            </a:r>
            <a:r>
              <a:rPr lang="pt-BR" altLang="en-US" sz="1900" b="0" dirty="0">
                <a:solidFill>
                  <a:srgbClr val="000000"/>
                </a:solidFill>
                <a:latin typeface="+mj-lt"/>
              </a:rPr>
              <a:t> Renovação do quadro de engenheiros do setor elétrico (maior apelo junto aos estudantes e novas oportunidades);</a:t>
            </a:r>
          </a:p>
          <a:p>
            <a:pPr marL="800100" lvl="1" indent="-342900" algn="l">
              <a:spcBef>
                <a:spcPts val="600"/>
              </a:spcBef>
              <a:buFont typeface="Wingdings" pitchFamily="2" charset="2"/>
              <a:buChar char="ü"/>
            </a:pPr>
            <a:r>
              <a:rPr lang="pt-BR" altLang="en-US" sz="1900" dirty="0">
                <a:solidFill>
                  <a:srgbClr val="0000FF"/>
                </a:solidFill>
                <a:latin typeface="+mj-lt"/>
              </a:rPr>
              <a:t>Governo: </a:t>
            </a:r>
            <a:r>
              <a:rPr lang="pt-BR" altLang="en-US" sz="1900" b="0" dirty="0">
                <a:solidFill>
                  <a:srgbClr val="000000"/>
                </a:solidFill>
                <a:latin typeface="+mj-lt"/>
              </a:rPr>
              <a:t>Novos agentes (</a:t>
            </a:r>
            <a:r>
              <a:rPr lang="pt-BR" altLang="en-US" sz="1900" b="0" dirty="0" err="1">
                <a:solidFill>
                  <a:srgbClr val="000000"/>
                </a:solidFill>
                <a:latin typeface="+mj-lt"/>
              </a:rPr>
              <a:t>GD</a:t>
            </a:r>
            <a:r>
              <a:rPr lang="pt-BR" altLang="en-US" sz="1900" b="0" dirty="0">
                <a:solidFill>
                  <a:srgbClr val="000000"/>
                </a:solidFill>
                <a:latin typeface="+mj-lt"/>
              </a:rPr>
              <a:t>, veículo elétrico, </a:t>
            </a:r>
            <a:r>
              <a:rPr lang="pt-BR" altLang="en-US" sz="1900" b="0" i="1" dirty="0" err="1">
                <a:solidFill>
                  <a:srgbClr val="000000"/>
                </a:solidFill>
                <a:latin typeface="+mj-lt"/>
              </a:rPr>
              <a:t>smart</a:t>
            </a:r>
            <a:r>
              <a:rPr lang="pt-BR" altLang="en-US" sz="1900" b="0" i="1" dirty="0">
                <a:solidFill>
                  <a:srgbClr val="000000"/>
                </a:solidFill>
                <a:latin typeface="+mj-lt"/>
              </a:rPr>
              <a:t> </a:t>
            </a:r>
            <a:r>
              <a:rPr lang="pt-BR" altLang="en-US" sz="1900" b="0" i="1" dirty="0" err="1">
                <a:solidFill>
                  <a:srgbClr val="000000"/>
                </a:solidFill>
                <a:latin typeface="+mj-lt"/>
              </a:rPr>
              <a:t>meters</a:t>
            </a:r>
            <a:r>
              <a:rPr lang="pt-BR" altLang="en-US" sz="1900" b="0" dirty="0">
                <a:solidFill>
                  <a:srgbClr val="000000"/>
                </a:solidFill>
                <a:latin typeface="+mj-lt"/>
              </a:rPr>
              <a:t>) demandam novas regulamentações (incluindo incentivos ou não). É papel da universidade participar deste processo junto aos órgãos do governo. </a:t>
            </a:r>
          </a:p>
          <a:p>
            <a:pPr marL="800100" lvl="1" indent="-342900" algn="l">
              <a:spcBef>
                <a:spcPts val="600"/>
              </a:spcBef>
              <a:buFont typeface="Wingdings" pitchFamily="2" charset="2"/>
              <a:buChar char="ü"/>
            </a:pPr>
            <a:r>
              <a:rPr lang="pt-BR" altLang="en-US" sz="1900" dirty="0">
                <a:solidFill>
                  <a:srgbClr val="0000FF"/>
                </a:solidFill>
                <a:latin typeface="+mj-lt"/>
              </a:rPr>
              <a:t>Pesquisa: </a:t>
            </a:r>
            <a:r>
              <a:rPr lang="pt-BR" altLang="en-US" sz="1900" b="0" dirty="0">
                <a:solidFill>
                  <a:srgbClr val="000000"/>
                </a:solidFill>
                <a:latin typeface="+mj-lt"/>
              </a:rPr>
              <a:t>Do ponto de vista de pesquisa, tem-se potencial para desenvolvimentos científicos e tecnológicos, entre outros, nos seguintes temas:</a:t>
            </a:r>
          </a:p>
          <a:p>
            <a:pPr marL="1257300" lvl="2" indent="-342900" algn="l">
              <a:spcBef>
                <a:spcPts val="600"/>
              </a:spcBef>
              <a:buFont typeface="Wingdings" pitchFamily="2" charset="2"/>
              <a:buChar char="§"/>
            </a:pPr>
            <a:r>
              <a:rPr lang="pt-BR" altLang="en-US" sz="1900" b="0" dirty="0">
                <a:solidFill>
                  <a:srgbClr val="000000"/>
                </a:solidFill>
                <a:latin typeface="+mj-lt"/>
              </a:rPr>
              <a:t>Metodologias para viabilizar a integração de elevada quantidade geração renovável não somente em sistemas de transmissão, mas sobretudo em sistemas de distribuição (MT e </a:t>
            </a:r>
            <a:r>
              <a:rPr lang="pt-BR" altLang="en-US" sz="1900" b="0" dirty="0" err="1">
                <a:solidFill>
                  <a:srgbClr val="000000"/>
                </a:solidFill>
                <a:latin typeface="+mj-lt"/>
              </a:rPr>
              <a:t>BT</a:t>
            </a:r>
            <a:r>
              <a:rPr lang="pt-BR" altLang="en-US" sz="1900" b="0" dirty="0">
                <a:solidFill>
                  <a:srgbClr val="000000"/>
                </a:solidFill>
                <a:latin typeface="+mj-lt"/>
              </a:rPr>
              <a:t>);</a:t>
            </a:r>
          </a:p>
          <a:p>
            <a:pPr marL="1257300" lvl="2" indent="-342900" algn="l">
              <a:spcBef>
                <a:spcPts val="600"/>
              </a:spcBef>
              <a:buFont typeface="Wingdings" pitchFamily="2" charset="2"/>
              <a:buChar char="§"/>
            </a:pPr>
            <a:r>
              <a:rPr lang="pt-BR" altLang="en-US" sz="1900" b="0" dirty="0">
                <a:solidFill>
                  <a:srgbClr val="000000"/>
                </a:solidFill>
                <a:latin typeface="+mj-lt"/>
              </a:rPr>
              <a:t>Metodologias para aplicação dos novos dados de medição (</a:t>
            </a:r>
            <a:r>
              <a:rPr lang="pt-BR" altLang="en-US" sz="1900" b="0" i="1" dirty="0" err="1">
                <a:solidFill>
                  <a:srgbClr val="000000"/>
                </a:solidFill>
                <a:latin typeface="+mj-lt"/>
              </a:rPr>
              <a:t>smart</a:t>
            </a:r>
            <a:r>
              <a:rPr lang="pt-BR" altLang="en-US" sz="1900" b="0" i="1" dirty="0">
                <a:solidFill>
                  <a:srgbClr val="000000"/>
                </a:solidFill>
                <a:latin typeface="+mj-lt"/>
              </a:rPr>
              <a:t> </a:t>
            </a:r>
            <a:r>
              <a:rPr lang="pt-BR" altLang="en-US" sz="1900" b="0" i="1" dirty="0" err="1">
                <a:solidFill>
                  <a:srgbClr val="000000"/>
                </a:solidFill>
                <a:latin typeface="+mj-lt"/>
              </a:rPr>
              <a:t>meters</a:t>
            </a:r>
            <a:r>
              <a:rPr lang="pt-BR" altLang="en-US" sz="1900" b="0" dirty="0">
                <a:solidFill>
                  <a:srgbClr val="000000"/>
                </a:solidFill>
                <a:latin typeface="+mj-lt"/>
              </a:rPr>
              <a:t>, </a:t>
            </a:r>
            <a:r>
              <a:rPr lang="pt-BR" altLang="en-US" sz="1900" b="0" dirty="0" err="1">
                <a:solidFill>
                  <a:srgbClr val="000000"/>
                </a:solidFill>
                <a:latin typeface="+mj-lt"/>
              </a:rPr>
              <a:t>PMUs</a:t>
            </a:r>
            <a:r>
              <a:rPr lang="pt-BR" altLang="en-US" sz="1900" b="0" dirty="0">
                <a:solidFill>
                  <a:srgbClr val="000000"/>
                </a:solidFill>
                <a:latin typeface="+mj-lt"/>
              </a:rPr>
              <a:t> </a:t>
            </a:r>
            <a:r>
              <a:rPr lang="pt-BR" altLang="en-US" sz="1900" b="0" dirty="0" err="1">
                <a:solidFill>
                  <a:srgbClr val="000000"/>
                </a:solidFill>
                <a:latin typeface="+mj-lt"/>
              </a:rPr>
              <a:t>etc</a:t>
            </a:r>
            <a:r>
              <a:rPr lang="pt-BR" altLang="en-US" sz="1900" b="0" dirty="0">
                <a:solidFill>
                  <a:srgbClr val="000000"/>
                </a:solidFill>
                <a:latin typeface="+mj-lt"/>
              </a:rPr>
              <a:t>) disponíveis no gerenciamento dos sistemas de energia elétrica;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0" y="457200"/>
            <a:ext cx="9144000" cy="0"/>
          </a:xfrm>
          <a:prstGeom prst="line">
            <a:avLst/>
          </a:prstGeom>
          <a:noFill/>
          <a:ln w="57150" cmpd="thinThick">
            <a:solidFill>
              <a:srgbClr val="009900"/>
            </a:solidFill>
            <a:round/>
            <a:headEnd/>
            <a:tailEnd/>
          </a:ln>
        </p:spPr>
        <p:txBody>
          <a:bodyPr wrap="none" anchor="ctr"/>
          <a:lstStyle/>
          <a:p>
            <a:endParaRPr lang="pt-BR"/>
          </a:p>
        </p:txBody>
      </p:sp>
      <p:sp>
        <p:nvSpPr>
          <p:cNvPr id="41987" name="Text Box 47"/>
          <p:cNvSpPr txBox="1">
            <a:spLocks noChangeArrowheads="1"/>
          </p:cNvSpPr>
          <p:nvPr/>
        </p:nvSpPr>
        <p:spPr bwMode="auto">
          <a:xfrm>
            <a:off x="-76200" y="-76200"/>
            <a:ext cx="2707793" cy="461665"/>
          </a:xfrm>
          <a:prstGeom prst="rect">
            <a:avLst/>
          </a:prstGeom>
          <a:noFill/>
          <a:ln w="9525">
            <a:noFill/>
            <a:miter lim="800000"/>
            <a:headEnd/>
            <a:tailEnd/>
          </a:ln>
        </p:spPr>
        <p:txBody>
          <a:bodyPr wrap="none">
            <a:spAutoFit/>
          </a:bodyPr>
          <a:lstStyle/>
          <a:p>
            <a:pPr algn="l"/>
            <a:r>
              <a:rPr lang="pt-BR" altLang="en-US" b="1" dirty="0">
                <a:solidFill>
                  <a:srgbClr val="009900"/>
                </a:solidFill>
                <a:latin typeface="+mj-lt"/>
              </a:rPr>
              <a:t>Há oportunidades?</a:t>
            </a:r>
          </a:p>
        </p:txBody>
      </p:sp>
      <p:graphicFrame>
        <p:nvGraphicFramePr>
          <p:cNvPr id="5" name="Tabela 4"/>
          <p:cNvGraphicFramePr>
            <a:graphicFrameLocks noGrp="1"/>
          </p:cNvGraphicFramePr>
          <p:nvPr/>
        </p:nvGraphicFramePr>
        <p:xfrm>
          <a:off x="76200" y="862013"/>
          <a:ext cx="8915400" cy="1728786"/>
        </p:xfrm>
        <a:graphic>
          <a:graphicData uri="http://schemas.openxmlformats.org/drawingml/2006/table">
            <a:tbl>
              <a:tblPr firstRow="1" firstCol="1" bandRow="1">
                <a:tableStyleId>{22838BEF-8BB2-4498-84A7-C5851F593DF1}</a:tableStyleId>
              </a:tblPr>
              <a:tblGrid>
                <a:gridCol w="5638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280479">
                <a:tc>
                  <a:txBody>
                    <a:bodyPr/>
                    <a:lstStyle/>
                    <a:p>
                      <a:pPr algn="ctr">
                        <a:lnSpc>
                          <a:spcPct val="115000"/>
                        </a:lnSpc>
                        <a:spcAft>
                          <a:spcPts val="0"/>
                        </a:spcAft>
                      </a:pPr>
                      <a:r>
                        <a:rPr lang="pt-BR" sz="1400" dirty="0">
                          <a:effectLst/>
                        </a:rPr>
                        <a:t>Quantidade</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Brasil</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a:effectLst/>
                        </a:rPr>
                        <a:t>Europa</a:t>
                      </a:r>
                      <a:endParaRPr lang="pt-BR" sz="1400">
                        <a:effectLst/>
                        <a:latin typeface="Calibri"/>
                        <a:ea typeface="Calibri"/>
                        <a:cs typeface="Times New Roman"/>
                      </a:endParaRPr>
                    </a:p>
                  </a:txBody>
                  <a:tcPr marL="68595" marR="68595" marT="0" marB="0"/>
                </a:tc>
                <a:extLst>
                  <a:ext uri="{0D108BD9-81ED-4DB2-BD59-A6C34878D82A}">
                    <a16:rowId xmlns:a16="http://schemas.microsoft.com/office/drawing/2014/main" val="10000"/>
                  </a:ext>
                </a:extLst>
              </a:tr>
              <a:tr h="253108">
                <a:tc>
                  <a:txBody>
                    <a:bodyPr/>
                    <a:lstStyle/>
                    <a:p>
                      <a:pPr>
                        <a:lnSpc>
                          <a:spcPct val="115000"/>
                        </a:lnSpc>
                        <a:spcAft>
                          <a:spcPts val="0"/>
                        </a:spcAft>
                      </a:pPr>
                      <a:r>
                        <a:rPr lang="pt-BR" sz="1400" dirty="0">
                          <a:effectLst/>
                        </a:rPr>
                        <a:t>Consumidores</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a:effectLst/>
                        </a:rPr>
                        <a:t>68,6 milhões</a:t>
                      </a:r>
                      <a:endParaRPr lang="pt-BR" sz="140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a:effectLst/>
                        </a:rPr>
                        <a:t>260 milhões</a:t>
                      </a:r>
                      <a:endParaRPr lang="pt-BR" sz="1400">
                        <a:effectLst/>
                        <a:latin typeface="Calibri"/>
                        <a:ea typeface="Calibri"/>
                        <a:cs typeface="Times New Roman"/>
                      </a:endParaRPr>
                    </a:p>
                  </a:txBody>
                  <a:tcPr marL="68595" marR="68595" marT="0" marB="0"/>
                </a:tc>
                <a:extLst>
                  <a:ext uri="{0D108BD9-81ED-4DB2-BD59-A6C34878D82A}">
                    <a16:rowId xmlns:a16="http://schemas.microsoft.com/office/drawing/2014/main" val="10001"/>
                  </a:ext>
                </a:extLst>
              </a:tr>
              <a:tr h="245450">
                <a:tc>
                  <a:txBody>
                    <a:bodyPr/>
                    <a:lstStyle/>
                    <a:p>
                      <a:pPr>
                        <a:lnSpc>
                          <a:spcPct val="115000"/>
                        </a:lnSpc>
                        <a:spcAft>
                          <a:spcPts val="0"/>
                        </a:spcAft>
                      </a:pPr>
                      <a:r>
                        <a:rPr lang="pt-BR" sz="1400" dirty="0">
                          <a:effectLst/>
                        </a:rPr>
                        <a:t>Concessionárias</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64</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a:effectLst/>
                        </a:rPr>
                        <a:t>2400</a:t>
                      </a:r>
                      <a:endParaRPr lang="pt-BR" sz="1400">
                        <a:effectLst/>
                        <a:latin typeface="Calibri"/>
                        <a:ea typeface="Calibri"/>
                        <a:cs typeface="Times New Roman"/>
                      </a:endParaRPr>
                    </a:p>
                  </a:txBody>
                  <a:tcPr marL="68595" marR="68595" marT="0" marB="0"/>
                </a:tc>
                <a:extLst>
                  <a:ext uri="{0D108BD9-81ED-4DB2-BD59-A6C34878D82A}">
                    <a16:rowId xmlns:a16="http://schemas.microsoft.com/office/drawing/2014/main" val="10002"/>
                  </a:ext>
                </a:extLst>
              </a:tr>
              <a:tr h="303699">
                <a:tc>
                  <a:txBody>
                    <a:bodyPr/>
                    <a:lstStyle/>
                    <a:p>
                      <a:pPr>
                        <a:lnSpc>
                          <a:spcPct val="115000"/>
                        </a:lnSpc>
                        <a:spcAft>
                          <a:spcPts val="0"/>
                        </a:spcAft>
                      </a:pPr>
                      <a:r>
                        <a:rPr lang="pt-BR" sz="1400" dirty="0">
                          <a:solidFill>
                            <a:srgbClr val="FF0000"/>
                          </a:solidFill>
                          <a:effectLst/>
                        </a:rPr>
                        <a:t>Medidores inteligentes a serem instalados até 2020</a:t>
                      </a:r>
                      <a:endParaRPr lang="pt-BR" sz="1400" dirty="0">
                        <a:solidFill>
                          <a:srgbClr val="FF0000"/>
                        </a:solidFill>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63 milhões</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200 milhões</a:t>
                      </a:r>
                      <a:endParaRPr lang="pt-BR" sz="1400" dirty="0">
                        <a:effectLst/>
                        <a:latin typeface="Calibri"/>
                        <a:ea typeface="Calibri"/>
                        <a:cs typeface="Times New Roman"/>
                      </a:endParaRPr>
                    </a:p>
                  </a:txBody>
                  <a:tcPr marL="68595" marR="68595" marT="0" marB="0"/>
                </a:tc>
                <a:extLst>
                  <a:ext uri="{0D108BD9-81ED-4DB2-BD59-A6C34878D82A}">
                    <a16:rowId xmlns:a16="http://schemas.microsoft.com/office/drawing/2014/main" val="10003"/>
                  </a:ext>
                </a:extLst>
              </a:tr>
              <a:tr h="365571">
                <a:tc>
                  <a:txBody>
                    <a:bodyPr/>
                    <a:lstStyle/>
                    <a:p>
                      <a:pPr>
                        <a:lnSpc>
                          <a:spcPct val="115000"/>
                        </a:lnSpc>
                        <a:spcAft>
                          <a:spcPts val="0"/>
                        </a:spcAft>
                      </a:pPr>
                      <a:r>
                        <a:rPr lang="pt-BR" sz="1400" dirty="0">
                          <a:effectLst/>
                        </a:rPr>
                        <a:t>Investimentos na modernização de sistemas de distribuição (até 2021)</a:t>
                      </a:r>
                      <a:endParaRPr lang="pt-BR" sz="1400" dirty="0">
                        <a:effectLst/>
                        <a:latin typeface="Calibri"/>
                        <a:ea typeface="Calibri"/>
                        <a:cs typeface="Times New Roman"/>
                      </a:endParaRPr>
                    </a:p>
                  </a:txBody>
                  <a:tcPr marL="68595" marR="68595"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pt-BR" sz="1400" kern="1200" dirty="0">
                          <a:effectLst/>
                        </a:rPr>
                        <a:t>$36,6 bilhões</a:t>
                      </a:r>
                      <a:r>
                        <a:rPr lang="pt-BR" sz="1400" dirty="0">
                          <a:effectLst/>
                        </a:rPr>
                        <a:t> </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400 bilhões de euros</a:t>
                      </a:r>
                      <a:endParaRPr lang="pt-BR" sz="1400" dirty="0">
                        <a:effectLst/>
                        <a:latin typeface="Calibri"/>
                        <a:ea typeface="Calibri"/>
                        <a:cs typeface="Times New Roman"/>
                      </a:endParaRPr>
                    </a:p>
                  </a:txBody>
                  <a:tcPr marL="68595" marR="68595" marT="0" marB="0"/>
                </a:tc>
                <a:extLst>
                  <a:ext uri="{0D108BD9-81ED-4DB2-BD59-A6C34878D82A}">
                    <a16:rowId xmlns:a16="http://schemas.microsoft.com/office/drawing/2014/main" val="10004"/>
                  </a:ext>
                </a:extLst>
              </a:tr>
              <a:tr h="280479">
                <a:tc>
                  <a:txBody>
                    <a:bodyPr/>
                    <a:lstStyle/>
                    <a:p>
                      <a:pPr>
                        <a:lnSpc>
                          <a:spcPct val="115000"/>
                        </a:lnSpc>
                        <a:spcAft>
                          <a:spcPts val="0"/>
                        </a:spcAft>
                      </a:pPr>
                      <a:r>
                        <a:rPr lang="pt-BR" sz="1400" dirty="0">
                          <a:effectLst/>
                        </a:rPr>
                        <a:t>Consumo anual</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463,7 </a:t>
                      </a:r>
                      <a:r>
                        <a:rPr lang="pt-BR" sz="1400" dirty="0" err="1">
                          <a:effectLst/>
                        </a:rPr>
                        <a:t>TWh</a:t>
                      </a:r>
                      <a:endParaRPr lang="pt-BR" sz="1400" dirty="0">
                        <a:effectLst/>
                        <a:latin typeface="Calibri"/>
                        <a:ea typeface="Calibri"/>
                        <a:cs typeface="Times New Roman"/>
                      </a:endParaRPr>
                    </a:p>
                  </a:txBody>
                  <a:tcPr marL="68595" marR="68595" marT="0" marB="0"/>
                </a:tc>
                <a:tc>
                  <a:txBody>
                    <a:bodyPr/>
                    <a:lstStyle/>
                    <a:p>
                      <a:pPr algn="ctr">
                        <a:lnSpc>
                          <a:spcPct val="115000"/>
                        </a:lnSpc>
                        <a:spcAft>
                          <a:spcPts val="0"/>
                        </a:spcAft>
                      </a:pPr>
                      <a:r>
                        <a:rPr lang="pt-BR" sz="1400" dirty="0">
                          <a:effectLst/>
                        </a:rPr>
                        <a:t>2700 </a:t>
                      </a:r>
                      <a:r>
                        <a:rPr lang="pt-BR" sz="1400" dirty="0" err="1">
                          <a:effectLst/>
                        </a:rPr>
                        <a:t>TWh</a:t>
                      </a:r>
                      <a:endParaRPr lang="pt-BR" sz="1400" dirty="0">
                        <a:effectLst/>
                        <a:latin typeface="Calibri"/>
                        <a:ea typeface="Calibri"/>
                        <a:cs typeface="Times New Roman"/>
                      </a:endParaRPr>
                    </a:p>
                  </a:txBody>
                  <a:tcPr marL="68595" marR="68595" marT="0" marB="0"/>
                </a:tc>
                <a:extLst>
                  <a:ext uri="{0D108BD9-81ED-4DB2-BD59-A6C34878D82A}">
                    <a16:rowId xmlns:a16="http://schemas.microsoft.com/office/drawing/2014/main" val="10005"/>
                  </a:ext>
                </a:extLst>
              </a:tr>
            </a:tbl>
          </a:graphicData>
        </a:graphic>
      </p:graphicFrame>
      <p:sp>
        <p:nvSpPr>
          <p:cNvPr id="42018" name="Retângulo 5"/>
          <p:cNvSpPr>
            <a:spLocks noChangeArrowheads="1"/>
          </p:cNvSpPr>
          <p:nvPr/>
        </p:nvSpPr>
        <p:spPr bwMode="auto">
          <a:xfrm>
            <a:off x="-78737" y="457200"/>
            <a:ext cx="1986441" cy="461665"/>
          </a:xfrm>
          <a:prstGeom prst="rect">
            <a:avLst/>
          </a:prstGeom>
          <a:noFill/>
          <a:ln w="9525">
            <a:noFill/>
            <a:miter lim="800000"/>
            <a:headEnd/>
            <a:tailEnd/>
          </a:ln>
        </p:spPr>
        <p:txBody>
          <a:bodyPr wrap="none">
            <a:spAutoFit/>
          </a:bodyPr>
          <a:lstStyle/>
          <a:p>
            <a:r>
              <a:rPr lang="pt-BR" altLang="pt-BR" dirty="0">
                <a:latin typeface="+mj-lt"/>
                <a:cs typeface="Arial" pitchFamily="34" charset="0"/>
              </a:rPr>
              <a:t>Investimentos </a:t>
            </a:r>
            <a:endParaRPr lang="pt-BR" altLang="en-US" dirty="0">
              <a:latin typeface="+mj-lt"/>
            </a:endParaRPr>
          </a:p>
        </p:txBody>
      </p:sp>
      <p:pic>
        <p:nvPicPr>
          <p:cNvPr id="42019" name="Picture 4" descr="http://www.gwec.net/wp-content/uploads/2014/04/6_21-2_global-cumulative-installed-wind-capacity-1996-2013.jpg"/>
          <p:cNvPicPr>
            <a:picLocks noChangeAspect="1" noChangeArrowheads="1"/>
          </p:cNvPicPr>
          <p:nvPr/>
        </p:nvPicPr>
        <p:blipFill>
          <a:blip r:embed="rId2" cstate="print"/>
          <a:srcRect/>
          <a:stretch>
            <a:fillRect/>
          </a:stretch>
        </p:blipFill>
        <p:spPr bwMode="auto">
          <a:xfrm>
            <a:off x="0" y="2743200"/>
            <a:ext cx="5741988" cy="2054225"/>
          </a:xfrm>
          <a:prstGeom prst="rect">
            <a:avLst/>
          </a:prstGeom>
          <a:noFill/>
          <a:ln w="9525">
            <a:noFill/>
            <a:miter lim="800000"/>
            <a:headEnd/>
            <a:tailEnd/>
          </a:ln>
        </p:spPr>
      </p:pic>
      <p:sp>
        <p:nvSpPr>
          <p:cNvPr id="42021" name="Retângulo 7"/>
          <p:cNvSpPr>
            <a:spLocks noChangeArrowheads="1"/>
          </p:cNvSpPr>
          <p:nvPr/>
        </p:nvSpPr>
        <p:spPr bwMode="auto">
          <a:xfrm>
            <a:off x="4067944" y="5486400"/>
            <a:ext cx="4999856" cy="276999"/>
          </a:xfrm>
          <a:prstGeom prst="rect">
            <a:avLst/>
          </a:prstGeom>
          <a:noFill/>
          <a:ln w="9525">
            <a:noFill/>
            <a:miter lim="800000"/>
            <a:headEnd/>
            <a:tailEnd/>
          </a:ln>
        </p:spPr>
        <p:txBody>
          <a:bodyPr wrap="square">
            <a:spAutoFit/>
          </a:bodyPr>
          <a:lstStyle/>
          <a:p>
            <a:pPr algn="l"/>
            <a:r>
              <a:rPr lang="pt-BR" altLang="en-US" sz="1200" b="0" dirty="0">
                <a:latin typeface="+mj-lt"/>
              </a:rPr>
              <a:t>Capacidade acumulada de geradores fotovoltaicos instalados no mundo</a:t>
            </a:r>
          </a:p>
        </p:txBody>
      </p:sp>
      <p:pic>
        <p:nvPicPr>
          <p:cNvPr id="12290" name="Picture 2" descr="C:\Users\Walmir\Desktop\PVworld.png"/>
          <p:cNvPicPr>
            <a:picLocks noChangeAspect="1" noChangeArrowheads="1"/>
          </p:cNvPicPr>
          <p:nvPr/>
        </p:nvPicPr>
        <p:blipFill>
          <a:blip r:embed="rId3" cstate="print"/>
          <a:srcRect/>
          <a:stretch>
            <a:fillRect/>
          </a:stretch>
        </p:blipFill>
        <p:spPr bwMode="auto">
          <a:xfrm>
            <a:off x="35496" y="4869160"/>
            <a:ext cx="4143597" cy="193119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p:cNvSpPr>
            <a:spLocks noGrp="1" noChangeArrowheads="1"/>
          </p:cNvSpPr>
          <p:nvPr>
            <p:ph type="title"/>
          </p:nvPr>
        </p:nvSpPr>
        <p:spPr bwMode="auto">
          <a:xfrm>
            <a:off x="0" y="0"/>
            <a:ext cx="9144000" cy="468313"/>
          </a:xfrm>
          <a:noFill/>
          <a:ln>
            <a:miter lim="800000"/>
            <a:headEnd/>
            <a:tailEnd/>
          </a:ln>
        </p:spPr>
        <p:txBody>
          <a:bodyPr vert="horz" wrap="square" lIns="90474" tIns="44444" rIns="90474" bIns="44444" numCol="1" anchor="t" anchorCtr="0" compatLnSpc="1">
            <a:prstTxWarp prst="textNoShape">
              <a:avLst/>
            </a:prstTxWarp>
          </a:bodyPr>
          <a:lstStyle/>
          <a:p>
            <a:pPr eaLnBrk="1" hangingPunct="1"/>
            <a:r>
              <a:rPr lang="en-US"/>
              <a:t>1882:  Orientação sobre o uso da iluminação elétrica</a:t>
            </a:r>
          </a:p>
        </p:txBody>
      </p:sp>
      <p:graphicFrame>
        <p:nvGraphicFramePr>
          <p:cNvPr id="1026" name="Object 2"/>
          <p:cNvGraphicFramePr>
            <a:graphicFrameLocks noGrp="1" noChangeAspect="1"/>
          </p:cNvGraphicFramePr>
          <p:nvPr>
            <p:ph idx="4294967295"/>
          </p:nvPr>
        </p:nvGraphicFramePr>
        <p:xfrm>
          <a:off x="1285875" y="984250"/>
          <a:ext cx="6477000" cy="5230813"/>
        </p:xfrm>
        <a:graphic>
          <a:graphicData uri="http://schemas.openxmlformats.org/presentationml/2006/ole">
            <mc:AlternateContent xmlns:mc="http://schemas.openxmlformats.org/markup-compatibility/2006">
              <mc:Choice xmlns:v="urn:schemas-microsoft-com:vml" Requires="v">
                <p:oleObj spid="_x0000_s1039" name="Bitmap Image" r:id="rId3" imgW="3809524" imgH="3076190" progId="PBrush">
                  <p:embed/>
                </p:oleObj>
              </mc:Choice>
              <mc:Fallback>
                <p:oleObj name="Bitmap Image" r:id="rId3" imgW="3809524" imgH="3076190"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984250"/>
                        <a:ext cx="6477000" cy="523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Rectangle 3"/>
          <p:cNvSpPr>
            <a:spLocks noChangeArrowheads="1"/>
          </p:cNvSpPr>
          <p:nvPr/>
        </p:nvSpPr>
        <p:spPr bwMode="auto">
          <a:xfrm>
            <a:off x="0" y="6478588"/>
            <a:ext cx="9144000" cy="360362"/>
          </a:xfrm>
          <a:prstGeom prst="rect">
            <a:avLst/>
          </a:prstGeom>
          <a:noFill/>
          <a:ln w="9525">
            <a:noFill/>
            <a:miter lim="800000"/>
            <a:headEnd/>
            <a:tailEnd/>
          </a:ln>
        </p:spPr>
        <p:txBody>
          <a:bodyPr lIns="91427" tIns="45713" rIns="91427" bIns="45713">
            <a:spAutoFit/>
          </a:bodyPr>
          <a:lstStyle/>
          <a:p>
            <a:pPr algn="l" defTabSz="685800" eaLnBrk="0" hangingPunct="0">
              <a:lnSpc>
                <a:spcPct val="120000"/>
              </a:lnSpc>
              <a:spcBef>
                <a:spcPct val="30000"/>
              </a:spcBef>
              <a:buSzPct val="100000"/>
            </a:pPr>
            <a:r>
              <a:rPr lang="en-US" sz="1600">
                <a:latin typeface="Arial" charset="0"/>
                <a:ea typeface="MS PGothic" pitchFamily="34" charset="-128"/>
              </a:rPr>
              <a:t>You can find this plate in the washrooms of the Courier Café in downtown Urbana.</a:t>
            </a:r>
          </a:p>
        </p:txBody>
      </p:sp>
      <p:sp>
        <p:nvSpPr>
          <p:cNvPr id="5" name="CaixaDeTexto 4"/>
          <p:cNvSpPr txBox="1"/>
          <p:nvPr/>
        </p:nvSpPr>
        <p:spPr>
          <a:xfrm>
            <a:off x="107504" y="548680"/>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Próxima aula</a:t>
            </a:r>
          </a:p>
        </p:txBody>
      </p:sp>
      <p:sp>
        <p:nvSpPr>
          <p:cNvPr id="9" name="Rectangle 1026"/>
          <p:cNvSpPr txBox="1">
            <a:spLocks noChangeArrowheads="1"/>
          </p:cNvSpPr>
          <p:nvPr/>
        </p:nvSpPr>
        <p:spPr bwMode="auto">
          <a:xfrm>
            <a:off x="34925" y="549275"/>
            <a:ext cx="8963025" cy="1655763"/>
          </a:xfrm>
          <a:prstGeom prst="rect">
            <a:avLst/>
          </a:prstGeom>
          <a:noFill/>
          <a:ln>
            <a:miter lim="800000"/>
            <a:headEnd/>
            <a:tailEnd/>
          </a:ln>
        </p:spPr>
        <p:txBody>
          <a:bodyPr lIns="90474" tIns="44444" rIns="90474" bIns="44444"/>
          <a:lstStyle/>
          <a:p>
            <a:pPr marL="539750" indent="-539750" algn="l" defTabSz="449263">
              <a:lnSpc>
                <a:spcPct val="118000"/>
              </a:lnSpc>
              <a:buClr>
                <a:srgbClr val="000000"/>
              </a:buClr>
              <a:buSzPct val="100000"/>
              <a:buFont typeface="Arial" pitchFamily="34" charset="0"/>
              <a:buChar char="•"/>
              <a:defRPr/>
            </a:pPr>
            <a:r>
              <a:rPr lang="pt-BR" sz="2800" kern="0" dirty="0">
                <a:solidFill>
                  <a:srgbClr val="000000"/>
                </a:solidFill>
                <a:latin typeface="+mn-lt"/>
                <a:ea typeface="+mn-ea"/>
                <a:cs typeface="Times New Roman" pitchFamily="18" charset="0"/>
              </a:rPr>
              <a:t>Geração de energia elétrica: fontes primárias e tecnologias </a:t>
            </a:r>
            <a:r>
              <a:rPr lang="pt-BR" sz="2800" kern="0">
                <a:solidFill>
                  <a:srgbClr val="000000"/>
                </a:solidFill>
                <a:latin typeface="+mn-lt"/>
                <a:ea typeface="+mn-ea"/>
                <a:cs typeface="Times New Roman" pitchFamily="18" charset="0"/>
              </a:rPr>
              <a:t>de conversão</a:t>
            </a:r>
            <a:endParaRPr lang="pt-BR" kern="0" dirty="0">
              <a:solidFill>
                <a:srgbClr val="000000"/>
              </a:solidFill>
              <a:latin typeface="+mn-lt"/>
              <a:ea typeface="+mn-ea"/>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a:t>
            </a:r>
          </a:p>
        </p:txBody>
      </p:sp>
      <p:pic>
        <p:nvPicPr>
          <p:cNvPr id="6147" name="Picture 5"/>
          <p:cNvPicPr>
            <a:picLocks noChangeAspect="1" noChangeArrowheads="1"/>
          </p:cNvPicPr>
          <p:nvPr/>
        </p:nvPicPr>
        <p:blipFill>
          <a:blip r:embed="rId2" cstate="print"/>
          <a:srcRect/>
          <a:stretch>
            <a:fillRect/>
          </a:stretch>
        </p:blipFill>
        <p:spPr bwMode="auto">
          <a:xfrm>
            <a:off x="177800" y="549275"/>
            <a:ext cx="6630988" cy="5345113"/>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a:t>
            </a:r>
          </a:p>
        </p:txBody>
      </p:sp>
      <p:pic>
        <p:nvPicPr>
          <p:cNvPr id="7171" name="Picture 2"/>
          <p:cNvPicPr>
            <a:picLocks noChangeAspect="1" noChangeArrowheads="1"/>
          </p:cNvPicPr>
          <p:nvPr/>
        </p:nvPicPr>
        <p:blipFill>
          <a:blip r:embed="rId2" cstate="print"/>
          <a:srcRect/>
          <a:stretch>
            <a:fillRect/>
          </a:stretch>
        </p:blipFill>
        <p:spPr bwMode="auto">
          <a:xfrm>
            <a:off x="107950" y="565150"/>
            <a:ext cx="6408738" cy="6167438"/>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a:t>
            </a:r>
          </a:p>
        </p:txBody>
      </p:sp>
      <p:pic>
        <p:nvPicPr>
          <p:cNvPr id="8195" name="Picture 2"/>
          <p:cNvPicPr>
            <a:picLocks noChangeAspect="1" noChangeArrowheads="1"/>
          </p:cNvPicPr>
          <p:nvPr/>
        </p:nvPicPr>
        <p:blipFill>
          <a:blip r:embed="rId2" cstate="print"/>
          <a:srcRect/>
          <a:stretch>
            <a:fillRect/>
          </a:stretch>
        </p:blipFill>
        <p:spPr bwMode="auto">
          <a:xfrm>
            <a:off x="107950" y="549275"/>
            <a:ext cx="5903913" cy="6178550"/>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 – Brasil</a:t>
            </a:r>
          </a:p>
        </p:txBody>
      </p:sp>
      <p:pic>
        <p:nvPicPr>
          <p:cNvPr id="9219" name="Picture 2"/>
          <p:cNvPicPr>
            <a:picLocks noChangeAspect="1" noChangeArrowheads="1"/>
          </p:cNvPicPr>
          <p:nvPr/>
        </p:nvPicPr>
        <p:blipFill>
          <a:blip r:embed="rId2" cstate="print"/>
          <a:srcRect/>
          <a:stretch>
            <a:fillRect/>
          </a:stretch>
        </p:blipFill>
        <p:spPr bwMode="auto">
          <a:xfrm>
            <a:off x="179388" y="620713"/>
            <a:ext cx="6769100" cy="5865812"/>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0" y="0"/>
            <a:ext cx="9144000" cy="4683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a:t>Evolução histórica – Brasil</a:t>
            </a:r>
          </a:p>
        </p:txBody>
      </p:sp>
      <p:pic>
        <p:nvPicPr>
          <p:cNvPr id="10243" name="Picture 2"/>
          <p:cNvPicPr>
            <a:picLocks noChangeAspect="1" noChangeArrowheads="1"/>
          </p:cNvPicPr>
          <p:nvPr/>
        </p:nvPicPr>
        <p:blipFill>
          <a:blip r:embed="rId2" cstate="print"/>
          <a:srcRect/>
          <a:stretch>
            <a:fillRect/>
          </a:stretch>
        </p:blipFill>
        <p:spPr bwMode="auto">
          <a:xfrm>
            <a:off x="107950" y="549275"/>
            <a:ext cx="6048375" cy="6154738"/>
          </a:xfrm>
          <a:prstGeom prst="rect">
            <a:avLst/>
          </a:prstGeom>
          <a:noFill/>
          <a:ln w="9525">
            <a:noFill/>
            <a:miter lim="800000"/>
            <a:headEnd/>
            <a:tailEnd/>
          </a:ln>
        </p:spPr>
      </p:pic>
      <p:sp>
        <p:nvSpPr>
          <p:cNvPr id="4" name="CaixaDeTexto 3"/>
          <p:cNvSpPr txBox="1"/>
          <p:nvPr/>
        </p:nvSpPr>
        <p:spPr>
          <a:xfrm>
            <a:off x="5975648" y="116632"/>
            <a:ext cx="3168352" cy="307777"/>
          </a:xfrm>
          <a:prstGeom prst="rect">
            <a:avLst/>
          </a:prstGeom>
          <a:noFill/>
        </p:spPr>
        <p:txBody>
          <a:bodyPr wrap="square" rtlCol="0">
            <a:spAutoFit/>
          </a:bodyPr>
          <a:lstStyle/>
          <a:p>
            <a:r>
              <a:rPr lang="pt-BR" sz="1400" dirty="0">
                <a:latin typeface="+mn-lt"/>
              </a:rPr>
              <a:t>Fonte: notas de aula do Prof. Castro</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Cjo12JvU2bdaeewq3e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65gk9UJ.E._HJiy7.WpyQ"/>
  <p:tag name="LINECOLOR" val="5"/>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765gk9UJ.E._HJiy7.WpyQ"/>
  <p:tag name="LINECOLOR" val="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765gk9UJ.E._HJiy7.WpyQ"/>
  <p:tag name="LINECOLOR" val="5"/>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Sw0gS29DUCEdbQcczaJng"/>
  <p:tag name="LINECOLOR" val="7"/>
</p:tagLst>
</file>

<file path=ppt/theme/theme1.xml><?xml version="1.0" encoding="utf-8"?>
<a:theme xmlns:a="http://schemas.openxmlformats.org/drawingml/2006/main" name="Estrutura padrão">
  <a:themeElements>
    <a:clrScheme name="Estrutura padrã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trutura padrão">
      <a:majorFont>
        <a:latin typeface="Times New Roman"/>
        <a:ea typeface="MS Gothic"/>
        <a:cs typeface=""/>
      </a:majorFont>
      <a:minorFont>
        <a:latin typeface="Times New Roman"/>
        <a:ea typeface="MS Gothic"/>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ea typeface="MS Gothic" pitchFamily="49"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ea typeface="MS Gothic" pitchFamily="49" charset="-128"/>
          </a:defRPr>
        </a:defPPr>
      </a:lstStyle>
    </a:lnDef>
  </a:objectDefaults>
  <a:extraClrSchemeLst>
    <a:extraClrScheme>
      <a:clrScheme name="Estrutura padrão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strutura padrã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strutura padrão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strutura padrão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strutura padrã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strutura padrã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strutura padrã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C:\Arquivos de programas\Microsoft Office\Templates\Estruturas de apresentação\A mao livre.pot</Template>
  <TotalTime>2465</TotalTime>
  <Words>1977</Words>
  <Application>Microsoft Office PowerPoint</Application>
  <PresentationFormat>Apresentação na tela (4:3)</PresentationFormat>
  <Paragraphs>274</Paragraphs>
  <Slides>40</Slides>
  <Notes>3</Notes>
  <HiddenSlides>0</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2</vt:i4>
      </vt:variant>
      <vt:variant>
        <vt:lpstr>Títulos de slides</vt:lpstr>
      </vt:variant>
      <vt:variant>
        <vt:i4>40</vt:i4>
      </vt:variant>
    </vt:vector>
  </HeadingPairs>
  <TitlesOfParts>
    <vt:vector size="52" baseType="lpstr">
      <vt:lpstr>MS Gothic</vt:lpstr>
      <vt:lpstr>MS PGothic</vt:lpstr>
      <vt:lpstr>Arial</vt:lpstr>
      <vt:lpstr>Calibri</vt:lpstr>
      <vt:lpstr>Comic Sans MS</vt:lpstr>
      <vt:lpstr>Symbol</vt:lpstr>
      <vt:lpstr>Times New Roman</vt:lpstr>
      <vt:lpstr>Verdana</vt:lpstr>
      <vt:lpstr>Wingdings</vt:lpstr>
      <vt:lpstr>Estrutura padrão</vt:lpstr>
      <vt:lpstr>Bitmap Image</vt:lpstr>
      <vt:lpstr>think-cell Slide</vt:lpstr>
      <vt:lpstr>Aula 2</vt:lpstr>
      <vt:lpstr>Evolução histórica</vt:lpstr>
      <vt:lpstr>Evolução histórica</vt:lpstr>
      <vt:lpstr>1882:  Orientação sobre o uso da iluminação elétrica</vt:lpstr>
      <vt:lpstr>Evolução histórica</vt:lpstr>
      <vt:lpstr>Evolução histórica</vt:lpstr>
      <vt:lpstr>Evolução histórica</vt:lpstr>
      <vt:lpstr>Evolução histórica – Brasil</vt:lpstr>
      <vt:lpstr>Evolução histórica – Brasil</vt:lpstr>
      <vt:lpstr>Evolução histórica – Brasil</vt:lpstr>
      <vt:lpstr>Evolução histórica – Brasil</vt:lpstr>
      <vt:lpstr>Evolução histórica – Brasil</vt:lpstr>
      <vt:lpstr>Sistemas de transmissão</vt:lpstr>
      <vt:lpstr>Sistemas de transmissão</vt:lpstr>
      <vt:lpstr>Sistemas de transmissão: Rede norte americana</vt:lpstr>
      <vt:lpstr>Sistemas de transmissão: Rede norte americana</vt:lpstr>
      <vt:lpstr>Sistemas de transmissão: Rede brasileira</vt:lpstr>
      <vt:lpstr> </vt:lpstr>
      <vt:lpstr>Geração: como alimentar esses sistemas</vt:lpstr>
      <vt:lpstr>Sistemas de transmissão e de distribuição: níveis de tensão</vt:lpstr>
      <vt:lpstr>Sistemas de distribuição</vt:lpstr>
      <vt:lpstr>Sistema elétrico de potência</vt:lpstr>
      <vt:lpstr>Apresentação do PowerPoint</vt:lpstr>
      <vt:lpstr>Apresentação do PowerPoint</vt:lpstr>
      <vt:lpstr>Apresentação do PowerPoint</vt:lpstr>
      <vt:lpstr>Apresentação do PowerPoint</vt:lpstr>
      <vt:lpstr>Apresentação do PowerPoint</vt:lpstr>
      <vt:lpstr>Apresentação do PowerPoint</vt:lpstr>
      <vt:lpstr>Smart grids</vt:lpstr>
      <vt:lpstr>Apresentação do PowerPoint</vt:lpstr>
      <vt:lpstr>Apresentação do PowerPoint</vt:lpstr>
      <vt:lpstr>Apresentação do PowerPoint</vt:lpstr>
      <vt:lpstr>Análise dos dados de medições coletadas no laboratório vivo de Barão Geraldo Campanha de medição de qualidade de energia elétrica</vt:lpstr>
      <vt:lpstr>Análise dos dados de medições coletadas no laboratório vivo de Barão Geraldo SOL: Sistema Online de Leitura</vt:lpstr>
      <vt:lpstr>Análise dos dados de medições coletadas no laboratório vivo de Barão Geraldo SOL: Sistema Online de Leitura</vt:lpstr>
      <vt:lpstr>Análise dos dados de medições coletadas no laboratório vivo de Barão Geraldo SOL: Sistema Online de Leitura</vt:lpstr>
      <vt:lpstr>Smart grids</vt:lpstr>
      <vt:lpstr>Apresentação do PowerPoint</vt:lpstr>
      <vt:lpstr>Apresentação do PowerPoint</vt:lpstr>
      <vt:lpstr>Próxima aula</vt:lpstr>
    </vt:vector>
  </TitlesOfParts>
  <Company>UNICAMP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Luiz Carlos</dc:creator>
  <cp:lastModifiedBy>Vinicius Carnelossi da Cunha</cp:lastModifiedBy>
  <cp:revision>127</cp:revision>
  <dcterms:created xsi:type="dcterms:W3CDTF">2005-06-04T14:43:42Z</dcterms:created>
  <dcterms:modified xsi:type="dcterms:W3CDTF">2018-08-02T02:06:00Z</dcterms:modified>
</cp:coreProperties>
</file>